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Nunito Bold" pitchFamily="2" charset="77"/>
      <p:regular r:id="rId13"/>
      <p:bold r:id="rId14"/>
    </p:embeddedFont>
    <p:embeddedFont>
      <p:font typeface="PT Sans" panose="020B0503020203020204" pitchFamily="34" charset="77"/>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4615" autoAdjust="0"/>
  </p:normalViewPr>
  <p:slideViewPr>
    <p:cSldViewPr>
      <p:cViewPr varScale="1">
        <p:scale>
          <a:sx n="78" d="100"/>
          <a:sy n="78" d="100"/>
        </p:scale>
        <p:origin x="60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04.05.2025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5/4/25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txBody>
            <a:bodyPr/>
            <a:lstStyle/>
            <a:p>
              <a:endParaRPr lang="en-US"/>
            </a:p>
          </p:txBody>
        </p:sp>
      </p:grpSp>
      <p:sp>
        <p:nvSpPr>
          <p:cNvPr id="5" name="Freeform 5"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grpSp>
        <p:nvGrpSpPr>
          <p:cNvPr id="6" name="Group 6"/>
          <p:cNvGrpSpPr/>
          <p:nvPr/>
        </p:nvGrpSpPr>
        <p:grpSpPr>
          <a:xfrm>
            <a:off x="1047155" y="2842171"/>
            <a:ext cx="9335691" cy="1998980"/>
            <a:chOff x="0" y="0"/>
            <a:chExt cx="12447588" cy="2665307"/>
          </a:xfrm>
        </p:grpSpPr>
        <p:sp>
          <p:nvSpPr>
            <p:cNvPr id="7" name="Freeform 7"/>
            <p:cNvSpPr/>
            <p:nvPr/>
          </p:nvSpPr>
          <p:spPr>
            <a:xfrm>
              <a:off x="0" y="0"/>
              <a:ext cx="12447588" cy="2665307"/>
            </a:xfrm>
            <a:custGeom>
              <a:avLst/>
              <a:gdLst/>
              <a:ahLst/>
              <a:cxnLst/>
              <a:rect l="l" t="t" r="r" b="b"/>
              <a:pathLst>
                <a:path w="12447588" h="2665307">
                  <a:moveTo>
                    <a:pt x="0" y="0"/>
                  </a:moveTo>
                  <a:lnTo>
                    <a:pt x="12447588" y="0"/>
                  </a:lnTo>
                  <a:lnTo>
                    <a:pt x="12447588" y="2665307"/>
                  </a:lnTo>
                  <a:lnTo>
                    <a:pt x="0" y="2665307"/>
                  </a:lnTo>
                  <a:close/>
                </a:path>
              </a:pathLst>
            </a:custGeom>
            <a:solidFill>
              <a:srgbClr val="000000">
                <a:alpha val="0"/>
              </a:srgbClr>
            </a:solidFill>
          </p:spPr>
          <p:txBody>
            <a:bodyPr/>
            <a:lstStyle/>
            <a:p>
              <a:endParaRPr lang="en-US"/>
            </a:p>
          </p:txBody>
        </p:sp>
        <p:sp>
          <p:nvSpPr>
            <p:cNvPr id="8" name="TextBox 8"/>
            <p:cNvSpPr txBox="1"/>
            <p:nvPr/>
          </p:nvSpPr>
          <p:spPr>
            <a:xfrm>
              <a:off x="0" y="-28575"/>
              <a:ext cx="12447588" cy="2693882"/>
            </a:xfrm>
            <a:prstGeom prst="rect">
              <a:avLst/>
            </a:prstGeom>
          </p:spPr>
          <p:txBody>
            <a:bodyPr lIns="0" tIns="0" rIns="0" bIns="0" rtlCol="0" anchor="t"/>
            <a:lstStyle/>
            <a:p>
              <a:pPr algn="l">
                <a:lnSpc>
                  <a:spcPts val="6875"/>
                </a:lnSpc>
              </a:pPr>
              <a:r>
                <a:rPr lang="en-US" sz="5500" b="1">
                  <a:solidFill>
                    <a:srgbClr val="00002E"/>
                  </a:solidFill>
                  <a:latin typeface="Nunito Bold"/>
                  <a:ea typeface="Nunito Bold"/>
                  <a:cs typeface="Nunito Bold"/>
                  <a:sym typeface="Nunito Bold"/>
                </a:rPr>
                <a:t>Zipf's Law in Song Lyrics: A Case Study on Lady Gaga</a:t>
              </a:r>
            </a:p>
          </p:txBody>
        </p:sp>
      </p:grpSp>
      <p:grpSp>
        <p:nvGrpSpPr>
          <p:cNvPr id="9" name="Group 9"/>
          <p:cNvGrpSpPr/>
          <p:nvPr/>
        </p:nvGrpSpPr>
        <p:grpSpPr>
          <a:xfrm>
            <a:off x="1047155" y="5050929"/>
            <a:ext cx="9335691" cy="2393900"/>
            <a:chOff x="0" y="0"/>
            <a:chExt cx="12447588" cy="3191867"/>
          </a:xfrm>
        </p:grpSpPr>
        <p:sp>
          <p:nvSpPr>
            <p:cNvPr id="10" name="Freeform 10"/>
            <p:cNvSpPr/>
            <p:nvPr/>
          </p:nvSpPr>
          <p:spPr>
            <a:xfrm>
              <a:off x="0" y="0"/>
              <a:ext cx="12447588" cy="3191867"/>
            </a:xfrm>
            <a:custGeom>
              <a:avLst/>
              <a:gdLst/>
              <a:ahLst/>
              <a:cxnLst/>
              <a:rect l="l" t="t" r="r" b="b"/>
              <a:pathLst>
                <a:path w="12447588" h="3191867">
                  <a:moveTo>
                    <a:pt x="0" y="0"/>
                  </a:moveTo>
                  <a:lnTo>
                    <a:pt x="12447588" y="0"/>
                  </a:lnTo>
                  <a:lnTo>
                    <a:pt x="12447588" y="3191867"/>
                  </a:lnTo>
                  <a:lnTo>
                    <a:pt x="0" y="3191867"/>
                  </a:lnTo>
                  <a:close/>
                </a:path>
              </a:pathLst>
            </a:custGeom>
            <a:solidFill>
              <a:srgbClr val="000000">
                <a:alpha val="0"/>
              </a:srgbClr>
            </a:solidFill>
          </p:spPr>
          <p:txBody>
            <a:bodyPr/>
            <a:lstStyle/>
            <a:p>
              <a:endParaRPr lang="en-US"/>
            </a:p>
          </p:txBody>
        </p:sp>
        <p:sp>
          <p:nvSpPr>
            <p:cNvPr id="11" name="TextBox 11"/>
            <p:cNvSpPr txBox="1"/>
            <p:nvPr/>
          </p:nvSpPr>
          <p:spPr>
            <a:xfrm>
              <a:off x="0" y="-95250"/>
              <a:ext cx="12447588" cy="3287117"/>
            </a:xfrm>
            <a:prstGeom prst="rect">
              <a:avLst/>
            </a:prstGeom>
          </p:spPr>
          <p:txBody>
            <a:bodyPr lIns="0" tIns="0" rIns="0" bIns="0" rtlCol="0" anchor="t"/>
            <a:lstStyle/>
            <a:p>
              <a:pPr algn="l">
                <a:lnSpc>
                  <a:spcPts val="3750"/>
                </a:lnSpc>
              </a:pPr>
              <a:r>
                <a:rPr lang="en-US" sz="2312" dirty="0">
                  <a:solidFill>
                    <a:srgbClr val="00002E"/>
                  </a:solidFill>
                  <a:latin typeface="PT Sans"/>
                  <a:ea typeface="PT Sans"/>
                  <a:cs typeface="PT Sans"/>
                  <a:sym typeface="PT Sans"/>
                </a:rPr>
                <a:t>Presented by Team </a:t>
              </a:r>
              <a:r>
                <a:rPr lang="en-US" sz="2312" dirty="0" err="1">
                  <a:solidFill>
                    <a:srgbClr val="00002E"/>
                  </a:solidFill>
                  <a:latin typeface="PT Sans"/>
                  <a:ea typeface="PT Sans"/>
                  <a:cs typeface="PT Sans"/>
                  <a:sym typeface="PT Sans"/>
                </a:rPr>
                <a:t>Hackdev</a:t>
              </a:r>
              <a:r>
                <a:rPr lang="en-US" sz="2312">
                  <a:solidFill>
                    <a:srgbClr val="00002E"/>
                  </a:solidFill>
                  <a:latin typeface="PT Sans"/>
                  <a:ea typeface="PT Sans"/>
                  <a:cs typeface="PT Sans"/>
                  <a:sym typeface="PT Sans"/>
                </a:rPr>
                <a:t>: </a:t>
              </a:r>
            </a:p>
            <a:p>
              <a:pPr algn="l">
                <a:lnSpc>
                  <a:spcPts val="3750"/>
                </a:lnSpc>
              </a:pPr>
              <a:r>
                <a:rPr lang="en-US" sz="2312" dirty="0">
                  <a:solidFill>
                    <a:srgbClr val="00002E"/>
                  </a:solidFill>
                  <a:latin typeface="PT Sans"/>
                  <a:ea typeface="PT Sans"/>
                  <a:cs typeface="PT Sans"/>
                  <a:sym typeface="PT Sans"/>
                </a:rPr>
                <a:t>Krit Garg - krit.garg01@adypu.edu.in</a:t>
              </a:r>
            </a:p>
            <a:p>
              <a:pPr algn="l">
                <a:lnSpc>
                  <a:spcPts val="3750"/>
                </a:lnSpc>
              </a:pPr>
              <a:r>
                <a:rPr lang="en-US" sz="2312" dirty="0">
                  <a:solidFill>
                    <a:srgbClr val="00002E"/>
                  </a:solidFill>
                  <a:latin typeface="PT Sans"/>
                  <a:ea typeface="PT Sans"/>
                  <a:cs typeface="PT Sans"/>
                  <a:sym typeface="PT Sans"/>
                </a:rPr>
                <a:t>Deepak Pathik - </a:t>
              </a:r>
              <a:r>
                <a:rPr lang="en-US" sz="2312" dirty="0" err="1">
                  <a:solidFill>
                    <a:srgbClr val="00002E"/>
                  </a:solidFill>
                  <a:latin typeface="PT Sans"/>
                  <a:ea typeface="PT Sans"/>
                  <a:cs typeface="PT Sans"/>
                  <a:sym typeface="PT Sans"/>
                </a:rPr>
                <a:t>deepak.pathik@adypu.edu.in</a:t>
              </a:r>
              <a:endParaRPr lang="en-US" sz="2312" dirty="0">
                <a:solidFill>
                  <a:srgbClr val="00002E"/>
                </a:solidFill>
                <a:latin typeface="PT Sans"/>
                <a:ea typeface="PT Sans"/>
                <a:cs typeface="PT Sans"/>
                <a:sym typeface="PT Sans"/>
              </a:endParaRPr>
            </a:p>
            <a:p>
              <a:pPr algn="l">
                <a:lnSpc>
                  <a:spcPts val="3750"/>
                </a:lnSpc>
              </a:pPr>
              <a:r>
                <a:rPr lang="en-US" sz="2312" dirty="0">
                  <a:solidFill>
                    <a:srgbClr val="00002E"/>
                  </a:solidFill>
                  <a:latin typeface="PT Sans"/>
                  <a:ea typeface="PT Sans"/>
                  <a:cs typeface="PT Sans"/>
                  <a:sym typeface="PT Sans"/>
                </a:rPr>
                <a:t>Harsh </a:t>
              </a:r>
              <a:r>
                <a:rPr lang="en-US" sz="2312" dirty="0" err="1">
                  <a:solidFill>
                    <a:srgbClr val="00002E"/>
                  </a:solidFill>
                  <a:latin typeface="PT Sans"/>
                  <a:ea typeface="PT Sans"/>
                  <a:cs typeface="PT Sans"/>
                  <a:sym typeface="PT Sans"/>
                </a:rPr>
                <a:t>Hirawat</a:t>
              </a:r>
              <a:r>
                <a:rPr lang="en-US" sz="2312" dirty="0">
                  <a:solidFill>
                    <a:srgbClr val="00002E"/>
                  </a:solidFill>
                  <a:latin typeface="PT Sans"/>
                  <a:ea typeface="PT Sans"/>
                  <a:cs typeface="PT Sans"/>
                  <a:sym typeface="PT Sans"/>
                </a:rPr>
                <a:t> - </a:t>
              </a:r>
              <a:r>
                <a:rPr lang="en-US" sz="2312" dirty="0" err="1">
                  <a:solidFill>
                    <a:srgbClr val="00002E"/>
                  </a:solidFill>
                  <a:latin typeface="PT Sans"/>
                  <a:ea typeface="PT Sans"/>
                  <a:cs typeface="PT Sans"/>
                  <a:sym typeface="PT Sans"/>
                </a:rPr>
                <a:t>harsh.hirawat@adypu.edu.in</a:t>
              </a:r>
              <a:endParaRPr lang="en-US" sz="2312" dirty="0">
                <a:solidFill>
                  <a:srgbClr val="00002E"/>
                </a:solidFill>
                <a:latin typeface="PT Sans"/>
                <a:ea typeface="PT Sans"/>
                <a:cs typeface="PT Sans"/>
                <a:sym typeface="PT Sans"/>
              </a:endParaRPr>
            </a:p>
            <a:p>
              <a:pPr algn="l">
                <a:lnSpc>
                  <a:spcPts val="3750"/>
                </a:lnSpc>
              </a:pPr>
              <a:r>
                <a:rPr lang="en-US" sz="2312" dirty="0">
                  <a:solidFill>
                    <a:srgbClr val="00002E"/>
                  </a:solidFill>
                  <a:latin typeface="PT Sans"/>
                  <a:ea typeface="PT Sans"/>
                  <a:cs typeface="PT Sans"/>
                  <a:sym typeface="PT Sans"/>
                </a:rPr>
                <a:t>Harshit Singh - </a:t>
              </a:r>
              <a:r>
                <a:rPr lang="en-US" sz="2312" dirty="0" err="1">
                  <a:solidFill>
                    <a:srgbClr val="00002E"/>
                  </a:solidFill>
                  <a:latin typeface="PT Sans"/>
                  <a:ea typeface="PT Sans"/>
                  <a:cs typeface="PT Sans"/>
                  <a:sym typeface="PT Sans"/>
                </a:rPr>
                <a:t>harshit.singh@adypu.edu.in</a:t>
              </a:r>
              <a:endParaRPr lang="en-US" sz="2312" dirty="0">
                <a:solidFill>
                  <a:srgbClr val="00002E"/>
                </a:solidFill>
                <a:latin typeface="PT Sans"/>
                <a:ea typeface="PT Sans"/>
                <a:cs typeface="PT Sans"/>
                <a:sym typeface="PT Sans"/>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txBody>
            <a:bodyPr/>
            <a:lstStyle/>
            <a:p>
              <a:endParaRPr lang="en-US"/>
            </a:p>
          </p:txBody>
        </p:sp>
      </p:grpSp>
      <p:sp>
        <p:nvSpPr>
          <p:cNvPr id="5" name="Freeform 5" descr="preencoded.png"/>
          <p:cNvSpPr/>
          <p:nvPr/>
        </p:nvSpPr>
        <p:spPr>
          <a:xfrm>
            <a:off x="11430000" y="17264"/>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grpSp>
        <p:nvGrpSpPr>
          <p:cNvPr id="6" name="Group 6"/>
          <p:cNvGrpSpPr/>
          <p:nvPr/>
        </p:nvGrpSpPr>
        <p:grpSpPr>
          <a:xfrm>
            <a:off x="1047155" y="3832026"/>
            <a:ext cx="7040612" cy="880021"/>
            <a:chOff x="0" y="0"/>
            <a:chExt cx="9387483" cy="1173362"/>
          </a:xfrm>
        </p:grpSpPr>
        <p:sp>
          <p:nvSpPr>
            <p:cNvPr id="7" name="Freeform 7"/>
            <p:cNvSpPr/>
            <p:nvPr/>
          </p:nvSpPr>
          <p:spPr>
            <a:xfrm>
              <a:off x="0" y="0"/>
              <a:ext cx="9387484" cy="1173362"/>
            </a:xfrm>
            <a:custGeom>
              <a:avLst/>
              <a:gdLst/>
              <a:ahLst/>
              <a:cxnLst/>
              <a:rect l="l" t="t" r="r" b="b"/>
              <a:pathLst>
                <a:path w="9387484" h="1173362">
                  <a:moveTo>
                    <a:pt x="0" y="0"/>
                  </a:moveTo>
                  <a:lnTo>
                    <a:pt x="9387484" y="0"/>
                  </a:lnTo>
                  <a:lnTo>
                    <a:pt x="9387484" y="1173362"/>
                  </a:lnTo>
                  <a:lnTo>
                    <a:pt x="0" y="1173362"/>
                  </a:lnTo>
                  <a:close/>
                </a:path>
              </a:pathLst>
            </a:custGeom>
            <a:solidFill>
              <a:srgbClr val="000000">
                <a:alpha val="0"/>
              </a:srgbClr>
            </a:solidFill>
          </p:spPr>
          <p:txBody>
            <a:bodyPr/>
            <a:lstStyle/>
            <a:p>
              <a:endParaRPr lang="en-US"/>
            </a:p>
          </p:txBody>
        </p:sp>
        <p:sp>
          <p:nvSpPr>
            <p:cNvPr id="8" name="TextBox 8"/>
            <p:cNvSpPr txBox="1"/>
            <p:nvPr/>
          </p:nvSpPr>
          <p:spPr>
            <a:xfrm>
              <a:off x="0" y="-28575"/>
              <a:ext cx="9387483" cy="1201937"/>
            </a:xfrm>
            <a:prstGeom prst="rect">
              <a:avLst/>
            </a:prstGeom>
          </p:spPr>
          <p:txBody>
            <a:bodyPr lIns="0" tIns="0" rIns="0" bIns="0" rtlCol="0" anchor="t"/>
            <a:lstStyle/>
            <a:p>
              <a:pPr algn="l">
                <a:lnSpc>
                  <a:spcPts val="6875"/>
                </a:lnSpc>
              </a:pPr>
              <a:r>
                <a:rPr lang="en-US" sz="5500" b="1">
                  <a:solidFill>
                    <a:srgbClr val="00002E"/>
                  </a:solidFill>
                  <a:latin typeface="Nunito Bold"/>
                  <a:ea typeface="Nunito Bold"/>
                  <a:cs typeface="Nunito Bold"/>
                  <a:sym typeface="Nunito Bold"/>
                </a:rPr>
                <a:t>Thank You!</a:t>
              </a:r>
            </a:p>
          </p:txBody>
        </p:sp>
      </p:grpSp>
      <p:grpSp>
        <p:nvGrpSpPr>
          <p:cNvPr id="9" name="Group 9"/>
          <p:cNvGrpSpPr/>
          <p:nvPr/>
        </p:nvGrpSpPr>
        <p:grpSpPr>
          <a:xfrm>
            <a:off x="1047155" y="5160764"/>
            <a:ext cx="9335691" cy="478780"/>
            <a:chOff x="0" y="0"/>
            <a:chExt cx="12447588" cy="638373"/>
          </a:xfrm>
        </p:grpSpPr>
        <p:sp>
          <p:nvSpPr>
            <p:cNvPr id="10" name="Freeform 10"/>
            <p:cNvSpPr/>
            <p:nvPr/>
          </p:nvSpPr>
          <p:spPr>
            <a:xfrm>
              <a:off x="0" y="0"/>
              <a:ext cx="12447588" cy="638373"/>
            </a:xfrm>
            <a:custGeom>
              <a:avLst/>
              <a:gdLst/>
              <a:ahLst/>
              <a:cxnLst/>
              <a:rect l="l" t="t" r="r" b="b"/>
              <a:pathLst>
                <a:path w="12447588" h="638373">
                  <a:moveTo>
                    <a:pt x="0" y="0"/>
                  </a:moveTo>
                  <a:lnTo>
                    <a:pt x="12447588" y="0"/>
                  </a:lnTo>
                  <a:lnTo>
                    <a:pt x="12447588" y="638373"/>
                  </a:lnTo>
                  <a:lnTo>
                    <a:pt x="0" y="638373"/>
                  </a:lnTo>
                  <a:close/>
                </a:path>
              </a:pathLst>
            </a:custGeom>
            <a:solidFill>
              <a:srgbClr val="000000">
                <a:alpha val="0"/>
              </a:srgbClr>
            </a:solidFill>
          </p:spPr>
          <p:txBody>
            <a:bodyPr/>
            <a:lstStyle/>
            <a:p>
              <a:endParaRPr lang="en-US"/>
            </a:p>
          </p:txBody>
        </p:sp>
        <p:sp>
          <p:nvSpPr>
            <p:cNvPr id="11" name="TextBox 11"/>
            <p:cNvSpPr txBox="1"/>
            <p:nvPr/>
          </p:nvSpPr>
          <p:spPr>
            <a:xfrm>
              <a:off x="0" y="-95250"/>
              <a:ext cx="12447588" cy="733623"/>
            </a:xfrm>
            <a:prstGeom prst="rect">
              <a:avLst/>
            </a:prstGeom>
          </p:spPr>
          <p:txBody>
            <a:bodyPr lIns="0" tIns="0" rIns="0" bIns="0" rtlCol="0" anchor="t"/>
            <a:lstStyle/>
            <a:p>
              <a:pPr algn="l">
                <a:lnSpc>
                  <a:spcPts val="3750"/>
                </a:lnSpc>
              </a:pPr>
              <a:r>
                <a:rPr lang="en-US" sz="2312">
                  <a:solidFill>
                    <a:srgbClr val="00002E"/>
                  </a:solidFill>
                  <a:latin typeface="PT Sans"/>
                  <a:ea typeface="PT Sans"/>
                  <a:cs typeface="PT Sans"/>
                  <a:sym typeface="PT Sans"/>
                </a:rPr>
                <a:t>We appreciate your attention and interest.</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txBody>
            <a:bodyPr/>
            <a:lstStyle/>
            <a:p>
              <a:endParaRPr lang="en-US"/>
            </a:p>
          </p:txBody>
        </p:sp>
      </p:grpSp>
      <p:grpSp>
        <p:nvGrpSpPr>
          <p:cNvPr id="5" name="Group 5"/>
          <p:cNvGrpSpPr/>
          <p:nvPr/>
        </p:nvGrpSpPr>
        <p:grpSpPr>
          <a:xfrm>
            <a:off x="1047155" y="1383135"/>
            <a:ext cx="9316045" cy="880021"/>
            <a:chOff x="0" y="0"/>
            <a:chExt cx="10944225" cy="1173362"/>
          </a:xfrm>
        </p:grpSpPr>
        <p:sp>
          <p:nvSpPr>
            <p:cNvPr id="6" name="Freeform 6"/>
            <p:cNvSpPr/>
            <p:nvPr/>
          </p:nvSpPr>
          <p:spPr>
            <a:xfrm>
              <a:off x="0" y="0"/>
              <a:ext cx="10944225" cy="1173362"/>
            </a:xfrm>
            <a:custGeom>
              <a:avLst/>
              <a:gdLst/>
              <a:ahLst/>
              <a:cxnLst/>
              <a:rect l="l" t="t" r="r" b="b"/>
              <a:pathLst>
                <a:path w="10944225" h="1173362">
                  <a:moveTo>
                    <a:pt x="0" y="0"/>
                  </a:moveTo>
                  <a:lnTo>
                    <a:pt x="10944225" y="0"/>
                  </a:lnTo>
                  <a:lnTo>
                    <a:pt x="10944225" y="1173362"/>
                  </a:lnTo>
                  <a:lnTo>
                    <a:pt x="0" y="1173362"/>
                  </a:lnTo>
                  <a:close/>
                </a:path>
              </a:pathLst>
            </a:custGeom>
            <a:solidFill>
              <a:srgbClr val="000000">
                <a:alpha val="0"/>
              </a:srgbClr>
            </a:solidFill>
          </p:spPr>
          <p:txBody>
            <a:bodyPr/>
            <a:lstStyle/>
            <a:p>
              <a:endParaRPr lang="en-US"/>
            </a:p>
          </p:txBody>
        </p:sp>
        <p:sp>
          <p:nvSpPr>
            <p:cNvPr id="7" name="TextBox 7"/>
            <p:cNvSpPr txBox="1"/>
            <p:nvPr/>
          </p:nvSpPr>
          <p:spPr>
            <a:xfrm>
              <a:off x="0" y="-28575"/>
              <a:ext cx="10944225" cy="1201937"/>
            </a:xfrm>
            <a:prstGeom prst="rect">
              <a:avLst/>
            </a:prstGeom>
          </p:spPr>
          <p:txBody>
            <a:bodyPr lIns="0" tIns="0" rIns="0" bIns="0" rtlCol="0" anchor="t"/>
            <a:lstStyle/>
            <a:p>
              <a:pPr algn="l">
                <a:lnSpc>
                  <a:spcPts val="6875"/>
                </a:lnSpc>
              </a:pPr>
              <a:r>
                <a:rPr lang="en-US" sz="5500" b="1" dirty="0">
                  <a:solidFill>
                    <a:srgbClr val="00002E"/>
                  </a:solidFill>
                  <a:latin typeface="Nunito Bold"/>
                  <a:ea typeface="Nunito Bold"/>
                  <a:cs typeface="Nunito Bold"/>
                  <a:sym typeface="Nunito Bold"/>
                </a:rPr>
                <a:t>Introduction to Zipf's Law</a:t>
              </a:r>
            </a:p>
          </p:txBody>
        </p:sp>
      </p:grpSp>
      <p:grpSp>
        <p:nvGrpSpPr>
          <p:cNvPr id="8" name="Group 8"/>
          <p:cNvGrpSpPr/>
          <p:nvPr/>
        </p:nvGrpSpPr>
        <p:grpSpPr>
          <a:xfrm>
            <a:off x="2341215" y="3250852"/>
            <a:ext cx="3520231" cy="439936"/>
            <a:chOff x="0" y="0"/>
            <a:chExt cx="4693642" cy="586582"/>
          </a:xfrm>
        </p:grpSpPr>
        <p:sp>
          <p:nvSpPr>
            <p:cNvPr id="9" name="Freeform 9"/>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txBody>
            <a:bodyPr/>
            <a:lstStyle/>
            <a:p>
              <a:endParaRPr lang="en-US"/>
            </a:p>
          </p:txBody>
        </p:sp>
        <p:sp>
          <p:nvSpPr>
            <p:cNvPr id="10" name="TextBox 10"/>
            <p:cNvSpPr txBox="1"/>
            <p:nvPr/>
          </p:nvSpPr>
          <p:spPr>
            <a:xfrm>
              <a:off x="0" y="-19050"/>
              <a:ext cx="4693642" cy="605632"/>
            </a:xfrm>
            <a:prstGeom prst="rect">
              <a:avLst/>
            </a:prstGeom>
          </p:spPr>
          <p:txBody>
            <a:bodyPr lIns="0" tIns="0" rIns="0" bIns="0" rtlCol="0" anchor="t"/>
            <a:lstStyle/>
            <a:p>
              <a:pPr algn="r">
                <a:lnSpc>
                  <a:spcPts val="3437"/>
                </a:lnSpc>
              </a:pPr>
              <a:r>
                <a:rPr lang="en-US" sz="2750" b="1">
                  <a:solidFill>
                    <a:srgbClr val="00002E"/>
                  </a:solidFill>
                  <a:latin typeface="Nunito Bold"/>
                  <a:ea typeface="Nunito Bold"/>
                  <a:cs typeface="Nunito Bold"/>
                  <a:sym typeface="Nunito Bold"/>
                </a:rPr>
                <a:t>Zipf's Law Defined</a:t>
              </a:r>
            </a:p>
          </p:txBody>
        </p:sp>
      </p:grpSp>
      <p:grpSp>
        <p:nvGrpSpPr>
          <p:cNvPr id="11" name="Group 11"/>
          <p:cNvGrpSpPr/>
          <p:nvPr/>
        </p:nvGrpSpPr>
        <p:grpSpPr>
          <a:xfrm>
            <a:off x="1047155" y="3870275"/>
            <a:ext cx="4814292" cy="1436340"/>
            <a:chOff x="0" y="0"/>
            <a:chExt cx="6419057" cy="1915120"/>
          </a:xfrm>
        </p:grpSpPr>
        <p:sp>
          <p:nvSpPr>
            <p:cNvPr id="12" name="Freeform 12"/>
            <p:cNvSpPr/>
            <p:nvPr/>
          </p:nvSpPr>
          <p:spPr>
            <a:xfrm>
              <a:off x="0" y="0"/>
              <a:ext cx="6419057" cy="1915120"/>
            </a:xfrm>
            <a:custGeom>
              <a:avLst/>
              <a:gdLst/>
              <a:ahLst/>
              <a:cxnLst/>
              <a:rect l="l" t="t" r="r" b="b"/>
              <a:pathLst>
                <a:path w="6419057" h="1915120">
                  <a:moveTo>
                    <a:pt x="0" y="0"/>
                  </a:moveTo>
                  <a:lnTo>
                    <a:pt x="6419057" y="0"/>
                  </a:lnTo>
                  <a:lnTo>
                    <a:pt x="6419057" y="1915120"/>
                  </a:lnTo>
                  <a:lnTo>
                    <a:pt x="0" y="1915120"/>
                  </a:lnTo>
                  <a:close/>
                </a:path>
              </a:pathLst>
            </a:custGeom>
            <a:solidFill>
              <a:srgbClr val="000000">
                <a:alpha val="0"/>
              </a:srgbClr>
            </a:solidFill>
          </p:spPr>
          <p:txBody>
            <a:bodyPr/>
            <a:lstStyle/>
            <a:p>
              <a:endParaRPr lang="en-US"/>
            </a:p>
          </p:txBody>
        </p:sp>
        <p:sp>
          <p:nvSpPr>
            <p:cNvPr id="13" name="TextBox 13"/>
            <p:cNvSpPr txBox="1"/>
            <p:nvPr/>
          </p:nvSpPr>
          <p:spPr>
            <a:xfrm>
              <a:off x="0" y="-95250"/>
              <a:ext cx="6419057" cy="2010370"/>
            </a:xfrm>
            <a:prstGeom prst="rect">
              <a:avLst/>
            </a:prstGeom>
          </p:spPr>
          <p:txBody>
            <a:bodyPr lIns="0" tIns="0" rIns="0" bIns="0" rtlCol="0" anchor="t"/>
            <a:lstStyle/>
            <a:p>
              <a:pPr algn="r">
                <a:lnSpc>
                  <a:spcPts val="3750"/>
                </a:lnSpc>
              </a:pPr>
              <a:r>
                <a:rPr lang="en-US" sz="2312" dirty="0">
                  <a:solidFill>
                    <a:srgbClr val="00002E"/>
                  </a:solidFill>
                  <a:latin typeface="PT Sans"/>
                  <a:ea typeface="PT Sans"/>
                  <a:cs typeface="PT Sans"/>
                  <a:sym typeface="PT Sans"/>
                </a:rPr>
                <a:t>The frequency of a word is inversely proportional to its rank in a given text.</a:t>
              </a:r>
            </a:p>
          </p:txBody>
        </p:sp>
      </p:grpSp>
      <p:sp>
        <p:nvSpPr>
          <p:cNvPr id="14" name="Freeform 14" descr="preencoded.png"/>
          <p:cNvSpPr/>
          <p:nvPr/>
        </p:nvSpPr>
        <p:spPr>
          <a:xfrm>
            <a:off x="6310164" y="2974032"/>
            <a:ext cx="5667672" cy="5667672"/>
          </a:xfrm>
          <a:custGeom>
            <a:avLst/>
            <a:gdLst/>
            <a:ahLst/>
            <a:cxnLst/>
            <a:rect l="l" t="t" r="r" b="b"/>
            <a:pathLst>
              <a:path w="5667672" h="5667672">
                <a:moveTo>
                  <a:pt x="0" y="0"/>
                </a:moveTo>
                <a:lnTo>
                  <a:pt x="5667672" y="0"/>
                </a:lnTo>
                <a:lnTo>
                  <a:pt x="5667672" y="5667673"/>
                </a:lnTo>
                <a:lnTo>
                  <a:pt x="0" y="5667673"/>
                </a:lnTo>
                <a:lnTo>
                  <a:pt x="0" y="0"/>
                </a:lnTo>
                <a:close/>
              </a:path>
            </a:pathLst>
          </a:custGeom>
          <a:blipFill>
            <a:blip r:embed="rId4"/>
            <a:stretch>
              <a:fillRect/>
            </a:stretch>
          </a:blipFill>
        </p:spPr>
        <p:txBody>
          <a:bodyPr/>
          <a:lstStyle/>
          <a:p>
            <a:endParaRPr lang="en-US"/>
          </a:p>
        </p:txBody>
      </p:sp>
      <p:grpSp>
        <p:nvGrpSpPr>
          <p:cNvPr id="15" name="Group 15"/>
          <p:cNvGrpSpPr/>
          <p:nvPr/>
        </p:nvGrpSpPr>
        <p:grpSpPr>
          <a:xfrm>
            <a:off x="7779395" y="3905101"/>
            <a:ext cx="447675" cy="559594"/>
            <a:chOff x="0" y="0"/>
            <a:chExt cx="596900" cy="746125"/>
          </a:xfrm>
        </p:grpSpPr>
        <p:sp>
          <p:nvSpPr>
            <p:cNvPr id="16" name="Freeform 16"/>
            <p:cNvSpPr/>
            <p:nvPr/>
          </p:nvSpPr>
          <p:spPr>
            <a:xfrm>
              <a:off x="0" y="0"/>
              <a:ext cx="596900" cy="746125"/>
            </a:xfrm>
            <a:custGeom>
              <a:avLst/>
              <a:gdLst/>
              <a:ahLst/>
              <a:cxnLst/>
              <a:rect l="l" t="t" r="r" b="b"/>
              <a:pathLst>
                <a:path w="596900" h="746125">
                  <a:moveTo>
                    <a:pt x="0" y="0"/>
                  </a:moveTo>
                  <a:lnTo>
                    <a:pt x="596900" y="0"/>
                  </a:lnTo>
                  <a:lnTo>
                    <a:pt x="596900" y="746125"/>
                  </a:lnTo>
                  <a:lnTo>
                    <a:pt x="0" y="746125"/>
                  </a:lnTo>
                  <a:close/>
                </a:path>
              </a:pathLst>
            </a:custGeom>
            <a:solidFill>
              <a:srgbClr val="000000">
                <a:alpha val="0"/>
              </a:srgbClr>
            </a:solidFill>
          </p:spPr>
          <p:txBody>
            <a:bodyPr/>
            <a:lstStyle/>
            <a:p>
              <a:endParaRPr lang="en-US"/>
            </a:p>
          </p:txBody>
        </p:sp>
        <p:sp>
          <p:nvSpPr>
            <p:cNvPr id="17" name="TextBox 17"/>
            <p:cNvSpPr txBox="1"/>
            <p:nvPr/>
          </p:nvSpPr>
          <p:spPr>
            <a:xfrm>
              <a:off x="0" y="-133350"/>
              <a:ext cx="596900" cy="879475"/>
            </a:xfrm>
            <a:prstGeom prst="rect">
              <a:avLst/>
            </a:prstGeom>
          </p:spPr>
          <p:txBody>
            <a:bodyPr lIns="0" tIns="0" rIns="0" bIns="0" rtlCol="0" anchor="t"/>
            <a:lstStyle/>
            <a:p>
              <a:pPr algn="l">
                <a:lnSpc>
                  <a:spcPts val="5625"/>
                </a:lnSpc>
              </a:pPr>
              <a:r>
                <a:rPr lang="en-US" sz="3500" b="1">
                  <a:solidFill>
                    <a:srgbClr val="00002E"/>
                  </a:solidFill>
                  <a:latin typeface="Nunito Bold"/>
                  <a:ea typeface="Nunito Bold"/>
                  <a:cs typeface="Nunito Bold"/>
                  <a:sym typeface="Nunito Bold"/>
                </a:rPr>
                <a:t>1</a:t>
              </a:r>
            </a:p>
          </p:txBody>
        </p:sp>
      </p:grpSp>
      <p:grpSp>
        <p:nvGrpSpPr>
          <p:cNvPr id="18" name="Group 18"/>
          <p:cNvGrpSpPr/>
          <p:nvPr/>
        </p:nvGrpSpPr>
        <p:grpSpPr>
          <a:xfrm>
            <a:off x="12426552" y="3303346"/>
            <a:ext cx="4489847" cy="439936"/>
            <a:chOff x="0" y="0"/>
            <a:chExt cx="4797227" cy="586582"/>
          </a:xfrm>
        </p:grpSpPr>
        <p:sp>
          <p:nvSpPr>
            <p:cNvPr id="19" name="Freeform 19"/>
            <p:cNvSpPr/>
            <p:nvPr/>
          </p:nvSpPr>
          <p:spPr>
            <a:xfrm>
              <a:off x="0" y="0"/>
              <a:ext cx="4797227" cy="586582"/>
            </a:xfrm>
            <a:custGeom>
              <a:avLst/>
              <a:gdLst/>
              <a:ahLst/>
              <a:cxnLst/>
              <a:rect l="l" t="t" r="r" b="b"/>
              <a:pathLst>
                <a:path w="4797227" h="586582">
                  <a:moveTo>
                    <a:pt x="0" y="0"/>
                  </a:moveTo>
                  <a:lnTo>
                    <a:pt x="4797227" y="0"/>
                  </a:lnTo>
                  <a:lnTo>
                    <a:pt x="4797227" y="586582"/>
                  </a:lnTo>
                  <a:lnTo>
                    <a:pt x="0" y="586582"/>
                  </a:lnTo>
                  <a:close/>
                </a:path>
              </a:pathLst>
            </a:custGeom>
            <a:solidFill>
              <a:srgbClr val="000000">
                <a:alpha val="0"/>
              </a:srgbClr>
            </a:solidFill>
          </p:spPr>
          <p:txBody>
            <a:bodyPr/>
            <a:lstStyle/>
            <a:p>
              <a:endParaRPr lang="en-US"/>
            </a:p>
          </p:txBody>
        </p:sp>
        <p:sp>
          <p:nvSpPr>
            <p:cNvPr id="20" name="TextBox 20"/>
            <p:cNvSpPr txBox="1"/>
            <p:nvPr/>
          </p:nvSpPr>
          <p:spPr>
            <a:xfrm>
              <a:off x="0" y="-19050"/>
              <a:ext cx="4797227" cy="605632"/>
            </a:xfrm>
            <a:prstGeom prst="rect">
              <a:avLst/>
            </a:prstGeom>
          </p:spPr>
          <p:txBody>
            <a:bodyPr lIns="0" tIns="0" rIns="0" bIns="0" rtlCol="0" anchor="t"/>
            <a:lstStyle/>
            <a:p>
              <a:pPr algn="l">
                <a:lnSpc>
                  <a:spcPts val="3437"/>
                </a:lnSpc>
              </a:pPr>
              <a:r>
                <a:rPr lang="en-US" sz="2750" b="1" dirty="0">
                  <a:solidFill>
                    <a:srgbClr val="00002E"/>
                  </a:solidFill>
                  <a:latin typeface="Nunito Bold"/>
                  <a:ea typeface="Nunito Bold"/>
                  <a:cs typeface="Nunito Bold"/>
                  <a:sym typeface="Nunito Bold"/>
                </a:rPr>
                <a:t>Mathematical Formula</a:t>
              </a:r>
            </a:p>
          </p:txBody>
        </p:sp>
      </p:grpSp>
      <p:grpSp>
        <p:nvGrpSpPr>
          <p:cNvPr id="21" name="Group 21"/>
          <p:cNvGrpSpPr/>
          <p:nvPr/>
        </p:nvGrpSpPr>
        <p:grpSpPr>
          <a:xfrm>
            <a:off x="12426554" y="4109591"/>
            <a:ext cx="4814292" cy="957560"/>
            <a:chOff x="0" y="0"/>
            <a:chExt cx="6419057" cy="1276747"/>
          </a:xfrm>
        </p:grpSpPr>
        <p:sp>
          <p:nvSpPr>
            <p:cNvPr id="22" name="Freeform 22"/>
            <p:cNvSpPr/>
            <p:nvPr/>
          </p:nvSpPr>
          <p:spPr>
            <a:xfrm>
              <a:off x="0" y="0"/>
              <a:ext cx="6419057" cy="1276747"/>
            </a:xfrm>
            <a:custGeom>
              <a:avLst/>
              <a:gdLst/>
              <a:ahLst/>
              <a:cxnLst/>
              <a:rect l="l" t="t" r="r" b="b"/>
              <a:pathLst>
                <a:path w="6419057" h="1276747">
                  <a:moveTo>
                    <a:pt x="0" y="0"/>
                  </a:moveTo>
                  <a:lnTo>
                    <a:pt x="6419057" y="0"/>
                  </a:lnTo>
                  <a:lnTo>
                    <a:pt x="6419057" y="1276747"/>
                  </a:lnTo>
                  <a:lnTo>
                    <a:pt x="0" y="1276747"/>
                  </a:lnTo>
                  <a:close/>
                </a:path>
              </a:pathLst>
            </a:custGeom>
            <a:solidFill>
              <a:srgbClr val="000000">
                <a:alpha val="0"/>
              </a:srgbClr>
            </a:solidFill>
          </p:spPr>
          <p:txBody>
            <a:bodyPr/>
            <a:lstStyle/>
            <a:p>
              <a:endParaRPr lang="en-US"/>
            </a:p>
          </p:txBody>
        </p:sp>
        <p:sp>
          <p:nvSpPr>
            <p:cNvPr id="23" name="TextBox 23"/>
            <p:cNvSpPr txBox="1"/>
            <p:nvPr/>
          </p:nvSpPr>
          <p:spPr>
            <a:xfrm>
              <a:off x="0" y="-95250"/>
              <a:ext cx="6419057" cy="1371997"/>
            </a:xfrm>
            <a:prstGeom prst="rect">
              <a:avLst/>
            </a:prstGeom>
          </p:spPr>
          <p:txBody>
            <a:bodyPr lIns="0" tIns="0" rIns="0" bIns="0" rtlCol="0" anchor="t"/>
            <a:lstStyle/>
            <a:p>
              <a:pPr algn="l">
                <a:lnSpc>
                  <a:spcPts val="3750"/>
                </a:lnSpc>
              </a:pPr>
              <a:r>
                <a:rPr lang="en-US" sz="2312" dirty="0">
                  <a:solidFill>
                    <a:srgbClr val="00002E"/>
                  </a:solidFill>
                  <a:latin typeface="PT Sans"/>
                  <a:ea typeface="PT Sans"/>
                  <a:cs typeface="PT Sans"/>
                  <a:sym typeface="PT Sans"/>
                </a:rPr>
                <a:t>The frequency of the word ranked r is given by:  f(r) ∝ 1/r.</a:t>
              </a:r>
            </a:p>
          </p:txBody>
        </p:sp>
      </p:grpSp>
      <p:sp>
        <p:nvSpPr>
          <p:cNvPr id="24" name="Freeform 24" descr="preencoded.png"/>
          <p:cNvSpPr/>
          <p:nvPr/>
        </p:nvSpPr>
        <p:spPr>
          <a:xfrm>
            <a:off x="6310164" y="2974032"/>
            <a:ext cx="5667672" cy="5667672"/>
          </a:xfrm>
          <a:custGeom>
            <a:avLst/>
            <a:gdLst/>
            <a:ahLst/>
            <a:cxnLst/>
            <a:rect l="l" t="t" r="r" b="b"/>
            <a:pathLst>
              <a:path w="5667672" h="5667672">
                <a:moveTo>
                  <a:pt x="0" y="0"/>
                </a:moveTo>
                <a:lnTo>
                  <a:pt x="5667672" y="0"/>
                </a:lnTo>
                <a:lnTo>
                  <a:pt x="5667672" y="5667673"/>
                </a:lnTo>
                <a:lnTo>
                  <a:pt x="0" y="5667673"/>
                </a:lnTo>
                <a:lnTo>
                  <a:pt x="0" y="0"/>
                </a:lnTo>
                <a:close/>
              </a:path>
            </a:pathLst>
          </a:custGeom>
          <a:blipFill>
            <a:blip r:embed="rId5"/>
            <a:stretch>
              <a:fillRect/>
            </a:stretch>
          </a:blipFill>
        </p:spPr>
        <p:txBody>
          <a:bodyPr/>
          <a:lstStyle/>
          <a:p>
            <a:endParaRPr lang="en-US"/>
          </a:p>
        </p:txBody>
      </p:sp>
      <p:grpSp>
        <p:nvGrpSpPr>
          <p:cNvPr id="25" name="Group 25"/>
          <p:cNvGrpSpPr/>
          <p:nvPr/>
        </p:nvGrpSpPr>
        <p:grpSpPr>
          <a:xfrm>
            <a:off x="10542985" y="4387304"/>
            <a:ext cx="447675" cy="559594"/>
            <a:chOff x="0" y="0"/>
            <a:chExt cx="596900" cy="746125"/>
          </a:xfrm>
        </p:grpSpPr>
        <p:sp>
          <p:nvSpPr>
            <p:cNvPr id="26" name="Freeform 26"/>
            <p:cNvSpPr/>
            <p:nvPr/>
          </p:nvSpPr>
          <p:spPr>
            <a:xfrm>
              <a:off x="0" y="0"/>
              <a:ext cx="596900" cy="746125"/>
            </a:xfrm>
            <a:custGeom>
              <a:avLst/>
              <a:gdLst/>
              <a:ahLst/>
              <a:cxnLst/>
              <a:rect l="l" t="t" r="r" b="b"/>
              <a:pathLst>
                <a:path w="596900" h="746125">
                  <a:moveTo>
                    <a:pt x="0" y="0"/>
                  </a:moveTo>
                  <a:lnTo>
                    <a:pt x="596900" y="0"/>
                  </a:lnTo>
                  <a:lnTo>
                    <a:pt x="596900" y="746125"/>
                  </a:lnTo>
                  <a:lnTo>
                    <a:pt x="0" y="746125"/>
                  </a:lnTo>
                  <a:close/>
                </a:path>
              </a:pathLst>
            </a:custGeom>
            <a:solidFill>
              <a:srgbClr val="000000">
                <a:alpha val="0"/>
              </a:srgbClr>
            </a:solidFill>
          </p:spPr>
          <p:txBody>
            <a:bodyPr/>
            <a:lstStyle/>
            <a:p>
              <a:endParaRPr lang="en-US"/>
            </a:p>
          </p:txBody>
        </p:sp>
        <p:sp>
          <p:nvSpPr>
            <p:cNvPr id="27" name="TextBox 27"/>
            <p:cNvSpPr txBox="1"/>
            <p:nvPr/>
          </p:nvSpPr>
          <p:spPr>
            <a:xfrm>
              <a:off x="0" y="-133350"/>
              <a:ext cx="596900" cy="879475"/>
            </a:xfrm>
            <a:prstGeom prst="rect">
              <a:avLst/>
            </a:prstGeom>
          </p:spPr>
          <p:txBody>
            <a:bodyPr lIns="0" tIns="0" rIns="0" bIns="0" rtlCol="0" anchor="t"/>
            <a:lstStyle/>
            <a:p>
              <a:pPr algn="l">
                <a:lnSpc>
                  <a:spcPts val="5625"/>
                </a:lnSpc>
              </a:pPr>
              <a:r>
                <a:rPr lang="en-US" sz="3500" b="1">
                  <a:solidFill>
                    <a:srgbClr val="00002E"/>
                  </a:solidFill>
                  <a:latin typeface="Nunito Bold"/>
                  <a:ea typeface="Nunito Bold"/>
                  <a:cs typeface="Nunito Bold"/>
                  <a:sym typeface="Nunito Bold"/>
                </a:rPr>
                <a:t>2</a:t>
              </a:r>
            </a:p>
          </p:txBody>
        </p:sp>
      </p:grpSp>
      <p:grpSp>
        <p:nvGrpSpPr>
          <p:cNvPr id="28" name="Group 28"/>
          <p:cNvGrpSpPr/>
          <p:nvPr/>
        </p:nvGrpSpPr>
        <p:grpSpPr>
          <a:xfrm>
            <a:off x="12426554" y="6308972"/>
            <a:ext cx="3520231" cy="439936"/>
            <a:chOff x="0" y="0"/>
            <a:chExt cx="4693642" cy="586582"/>
          </a:xfrm>
        </p:grpSpPr>
        <p:sp>
          <p:nvSpPr>
            <p:cNvPr id="29" name="Freeform 29"/>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txBody>
            <a:bodyPr/>
            <a:lstStyle/>
            <a:p>
              <a:endParaRPr lang="en-US"/>
            </a:p>
          </p:txBody>
        </p:sp>
        <p:sp>
          <p:nvSpPr>
            <p:cNvPr id="30" name="TextBox 30"/>
            <p:cNvSpPr txBox="1"/>
            <p:nvPr/>
          </p:nvSpPr>
          <p:spPr>
            <a:xfrm>
              <a:off x="0" y="-19050"/>
              <a:ext cx="4693642" cy="605632"/>
            </a:xfrm>
            <a:prstGeom prst="rect">
              <a:avLst/>
            </a:prstGeom>
          </p:spPr>
          <p:txBody>
            <a:bodyPr lIns="0" tIns="0" rIns="0" bIns="0" rtlCol="0" anchor="t"/>
            <a:lstStyle/>
            <a:p>
              <a:pPr algn="l">
                <a:lnSpc>
                  <a:spcPts val="3437"/>
                </a:lnSpc>
              </a:pPr>
              <a:r>
                <a:rPr lang="en-US" sz="2750" b="1">
                  <a:solidFill>
                    <a:srgbClr val="00002E"/>
                  </a:solidFill>
                  <a:latin typeface="Nunito Bold"/>
                  <a:ea typeface="Nunito Bold"/>
                  <a:cs typeface="Nunito Bold"/>
                  <a:sym typeface="Nunito Bold"/>
                </a:rPr>
                <a:t>Applications</a:t>
              </a:r>
            </a:p>
          </p:txBody>
        </p:sp>
      </p:grpSp>
      <p:grpSp>
        <p:nvGrpSpPr>
          <p:cNvPr id="31" name="Group 31"/>
          <p:cNvGrpSpPr/>
          <p:nvPr/>
        </p:nvGrpSpPr>
        <p:grpSpPr>
          <a:xfrm>
            <a:off x="12426554" y="6928396"/>
            <a:ext cx="4814292" cy="1436340"/>
            <a:chOff x="0" y="0"/>
            <a:chExt cx="6419057" cy="1915120"/>
          </a:xfrm>
        </p:grpSpPr>
        <p:sp>
          <p:nvSpPr>
            <p:cNvPr id="32" name="Freeform 32"/>
            <p:cNvSpPr/>
            <p:nvPr/>
          </p:nvSpPr>
          <p:spPr>
            <a:xfrm>
              <a:off x="0" y="0"/>
              <a:ext cx="6419057" cy="1915120"/>
            </a:xfrm>
            <a:custGeom>
              <a:avLst/>
              <a:gdLst/>
              <a:ahLst/>
              <a:cxnLst/>
              <a:rect l="l" t="t" r="r" b="b"/>
              <a:pathLst>
                <a:path w="6419057" h="1915120">
                  <a:moveTo>
                    <a:pt x="0" y="0"/>
                  </a:moveTo>
                  <a:lnTo>
                    <a:pt x="6419057" y="0"/>
                  </a:lnTo>
                  <a:lnTo>
                    <a:pt x="6419057" y="1915120"/>
                  </a:lnTo>
                  <a:lnTo>
                    <a:pt x="0" y="1915120"/>
                  </a:lnTo>
                  <a:close/>
                </a:path>
              </a:pathLst>
            </a:custGeom>
            <a:solidFill>
              <a:srgbClr val="000000">
                <a:alpha val="0"/>
              </a:srgbClr>
            </a:solidFill>
          </p:spPr>
          <p:txBody>
            <a:bodyPr/>
            <a:lstStyle/>
            <a:p>
              <a:endParaRPr lang="en-US"/>
            </a:p>
          </p:txBody>
        </p:sp>
        <p:sp>
          <p:nvSpPr>
            <p:cNvPr id="33" name="TextBox 33"/>
            <p:cNvSpPr txBox="1"/>
            <p:nvPr/>
          </p:nvSpPr>
          <p:spPr>
            <a:xfrm>
              <a:off x="0" y="-95250"/>
              <a:ext cx="6419057" cy="2010370"/>
            </a:xfrm>
            <a:prstGeom prst="rect">
              <a:avLst/>
            </a:prstGeom>
          </p:spPr>
          <p:txBody>
            <a:bodyPr lIns="0" tIns="0" rIns="0" bIns="0" rtlCol="0" anchor="t"/>
            <a:lstStyle/>
            <a:p>
              <a:pPr algn="l">
                <a:lnSpc>
                  <a:spcPts val="3750"/>
                </a:lnSpc>
              </a:pPr>
              <a:r>
                <a:rPr lang="en-US" sz="2312">
                  <a:solidFill>
                    <a:srgbClr val="00002E"/>
                  </a:solidFill>
                  <a:latin typeface="PT Sans"/>
                  <a:ea typeface="PT Sans"/>
                  <a:cs typeface="PT Sans"/>
                  <a:sym typeface="PT Sans"/>
                </a:rPr>
                <a:t>This phenomenon is observed in natural languages and various other contexts.</a:t>
              </a:r>
            </a:p>
          </p:txBody>
        </p:sp>
      </p:grpSp>
      <p:sp>
        <p:nvSpPr>
          <p:cNvPr id="34" name="Freeform 34" descr="preencoded.png"/>
          <p:cNvSpPr/>
          <p:nvPr/>
        </p:nvSpPr>
        <p:spPr>
          <a:xfrm>
            <a:off x="6310164" y="2974032"/>
            <a:ext cx="5667672" cy="5667672"/>
          </a:xfrm>
          <a:custGeom>
            <a:avLst/>
            <a:gdLst/>
            <a:ahLst/>
            <a:cxnLst/>
            <a:rect l="l" t="t" r="r" b="b"/>
            <a:pathLst>
              <a:path w="5667672" h="5667672">
                <a:moveTo>
                  <a:pt x="0" y="0"/>
                </a:moveTo>
                <a:lnTo>
                  <a:pt x="5667672" y="0"/>
                </a:lnTo>
                <a:lnTo>
                  <a:pt x="5667672" y="5667673"/>
                </a:lnTo>
                <a:lnTo>
                  <a:pt x="0" y="5667673"/>
                </a:lnTo>
                <a:lnTo>
                  <a:pt x="0" y="0"/>
                </a:lnTo>
                <a:close/>
              </a:path>
            </a:pathLst>
          </a:custGeom>
          <a:blipFill>
            <a:blip r:embed="rId6"/>
            <a:stretch>
              <a:fillRect/>
            </a:stretch>
          </a:blipFill>
        </p:spPr>
        <p:txBody>
          <a:bodyPr/>
          <a:lstStyle/>
          <a:p>
            <a:endParaRPr lang="en-US"/>
          </a:p>
        </p:txBody>
      </p:sp>
      <p:grpSp>
        <p:nvGrpSpPr>
          <p:cNvPr id="35" name="Group 35"/>
          <p:cNvGrpSpPr/>
          <p:nvPr/>
        </p:nvGrpSpPr>
        <p:grpSpPr>
          <a:xfrm>
            <a:off x="10060781" y="7150894"/>
            <a:ext cx="447675" cy="559594"/>
            <a:chOff x="0" y="0"/>
            <a:chExt cx="596900" cy="746125"/>
          </a:xfrm>
        </p:grpSpPr>
        <p:sp>
          <p:nvSpPr>
            <p:cNvPr id="36" name="Freeform 36"/>
            <p:cNvSpPr/>
            <p:nvPr/>
          </p:nvSpPr>
          <p:spPr>
            <a:xfrm>
              <a:off x="0" y="0"/>
              <a:ext cx="596900" cy="746125"/>
            </a:xfrm>
            <a:custGeom>
              <a:avLst/>
              <a:gdLst/>
              <a:ahLst/>
              <a:cxnLst/>
              <a:rect l="l" t="t" r="r" b="b"/>
              <a:pathLst>
                <a:path w="596900" h="746125">
                  <a:moveTo>
                    <a:pt x="0" y="0"/>
                  </a:moveTo>
                  <a:lnTo>
                    <a:pt x="596900" y="0"/>
                  </a:lnTo>
                  <a:lnTo>
                    <a:pt x="596900" y="746125"/>
                  </a:lnTo>
                  <a:lnTo>
                    <a:pt x="0" y="746125"/>
                  </a:lnTo>
                  <a:close/>
                </a:path>
              </a:pathLst>
            </a:custGeom>
            <a:solidFill>
              <a:srgbClr val="000000">
                <a:alpha val="0"/>
              </a:srgbClr>
            </a:solidFill>
          </p:spPr>
          <p:txBody>
            <a:bodyPr/>
            <a:lstStyle/>
            <a:p>
              <a:endParaRPr lang="en-US"/>
            </a:p>
          </p:txBody>
        </p:sp>
        <p:sp>
          <p:nvSpPr>
            <p:cNvPr id="37" name="TextBox 37"/>
            <p:cNvSpPr txBox="1"/>
            <p:nvPr/>
          </p:nvSpPr>
          <p:spPr>
            <a:xfrm>
              <a:off x="0" y="-133350"/>
              <a:ext cx="596900" cy="879475"/>
            </a:xfrm>
            <a:prstGeom prst="rect">
              <a:avLst/>
            </a:prstGeom>
          </p:spPr>
          <p:txBody>
            <a:bodyPr lIns="0" tIns="0" rIns="0" bIns="0" rtlCol="0" anchor="t"/>
            <a:lstStyle/>
            <a:p>
              <a:pPr algn="l">
                <a:lnSpc>
                  <a:spcPts val="5625"/>
                </a:lnSpc>
              </a:pPr>
              <a:r>
                <a:rPr lang="en-US" sz="3500" b="1">
                  <a:solidFill>
                    <a:srgbClr val="00002E"/>
                  </a:solidFill>
                  <a:latin typeface="Nunito Bold"/>
                  <a:ea typeface="Nunito Bold"/>
                  <a:cs typeface="Nunito Bold"/>
                  <a:sym typeface="Nunito Bold"/>
                </a:rPr>
                <a:t>3</a:t>
              </a:r>
            </a:p>
          </p:txBody>
        </p:sp>
      </p:grpSp>
      <p:grpSp>
        <p:nvGrpSpPr>
          <p:cNvPr id="38" name="Group 38"/>
          <p:cNvGrpSpPr/>
          <p:nvPr/>
        </p:nvGrpSpPr>
        <p:grpSpPr>
          <a:xfrm>
            <a:off x="2341215" y="6548437"/>
            <a:ext cx="3520231" cy="439936"/>
            <a:chOff x="0" y="0"/>
            <a:chExt cx="4693642" cy="586582"/>
          </a:xfrm>
        </p:grpSpPr>
        <p:sp>
          <p:nvSpPr>
            <p:cNvPr id="39" name="Freeform 39"/>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txBody>
            <a:bodyPr/>
            <a:lstStyle/>
            <a:p>
              <a:endParaRPr lang="en-US"/>
            </a:p>
          </p:txBody>
        </p:sp>
        <p:sp>
          <p:nvSpPr>
            <p:cNvPr id="40" name="TextBox 40"/>
            <p:cNvSpPr txBox="1"/>
            <p:nvPr/>
          </p:nvSpPr>
          <p:spPr>
            <a:xfrm>
              <a:off x="0" y="-19050"/>
              <a:ext cx="4693642" cy="605632"/>
            </a:xfrm>
            <a:prstGeom prst="rect">
              <a:avLst/>
            </a:prstGeom>
          </p:spPr>
          <p:txBody>
            <a:bodyPr lIns="0" tIns="0" rIns="0" bIns="0" rtlCol="0" anchor="t"/>
            <a:lstStyle/>
            <a:p>
              <a:pPr algn="r">
                <a:lnSpc>
                  <a:spcPts val="3437"/>
                </a:lnSpc>
              </a:pPr>
              <a:r>
                <a:rPr lang="en-US" sz="2750" b="1">
                  <a:solidFill>
                    <a:srgbClr val="00002E"/>
                  </a:solidFill>
                  <a:latin typeface="Nunito Bold"/>
                  <a:ea typeface="Nunito Bold"/>
                  <a:cs typeface="Nunito Bold"/>
                  <a:sym typeface="Nunito Bold"/>
                </a:rPr>
                <a:t>Project Objective</a:t>
              </a:r>
            </a:p>
          </p:txBody>
        </p:sp>
      </p:grpSp>
      <p:grpSp>
        <p:nvGrpSpPr>
          <p:cNvPr id="41" name="Group 41"/>
          <p:cNvGrpSpPr/>
          <p:nvPr/>
        </p:nvGrpSpPr>
        <p:grpSpPr>
          <a:xfrm>
            <a:off x="1047155" y="7167860"/>
            <a:ext cx="4814292" cy="957560"/>
            <a:chOff x="0" y="0"/>
            <a:chExt cx="6419057" cy="1276747"/>
          </a:xfrm>
        </p:grpSpPr>
        <p:sp>
          <p:nvSpPr>
            <p:cNvPr id="42" name="Freeform 42"/>
            <p:cNvSpPr/>
            <p:nvPr/>
          </p:nvSpPr>
          <p:spPr>
            <a:xfrm>
              <a:off x="0" y="0"/>
              <a:ext cx="6419057" cy="1276747"/>
            </a:xfrm>
            <a:custGeom>
              <a:avLst/>
              <a:gdLst/>
              <a:ahLst/>
              <a:cxnLst/>
              <a:rect l="l" t="t" r="r" b="b"/>
              <a:pathLst>
                <a:path w="6419057" h="1276747">
                  <a:moveTo>
                    <a:pt x="0" y="0"/>
                  </a:moveTo>
                  <a:lnTo>
                    <a:pt x="6419057" y="0"/>
                  </a:lnTo>
                  <a:lnTo>
                    <a:pt x="6419057" y="1276747"/>
                  </a:lnTo>
                  <a:lnTo>
                    <a:pt x="0" y="1276747"/>
                  </a:lnTo>
                  <a:close/>
                </a:path>
              </a:pathLst>
            </a:custGeom>
            <a:solidFill>
              <a:srgbClr val="000000">
                <a:alpha val="0"/>
              </a:srgbClr>
            </a:solidFill>
          </p:spPr>
          <p:txBody>
            <a:bodyPr/>
            <a:lstStyle/>
            <a:p>
              <a:endParaRPr lang="en-US"/>
            </a:p>
          </p:txBody>
        </p:sp>
        <p:sp>
          <p:nvSpPr>
            <p:cNvPr id="43" name="TextBox 43"/>
            <p:cNvSpPr txBox="1"/>
            <p:nvPr/>
          </p:nvSpPr>
          <p:spPr>
            <a:xfrm>
              <a:off x="0" y="-95250"/>
              <a:ext cx="6419057" cy="1371997"/>
            </a:xfrm>
            <a:prstGeom prst="rect">
              <a:avLst/>
            </a:prstGeom>
          </p:spPr>
          <p:txBody>
            <a:bodyPr lIns="0" tIns="0" rIns="0" bIns="0" rtlCol="0" anchor="t"/>
            <a:lstStyle/>
            <a:p>
              <a:pPr algn="r">
                <a:lnSpc>
                  <a:spcPts val="3750"/>
                </a:lnSpc>
              </a:pPr>
              <a:r>
                <a:rPr lang="en-US" sz="2312">
                  <a:solidFill>
                    <a:srgbClr val="00002E"/>
                  </a:solidFill>
                  <a:latin typeface="PT Sans"/>
                  <a:ea typeface="PT Sans"/>
                  <a:cs typeface="PT Sans"/>
                  <a:sym typeface="PT Sans"/>
                </a:rPr>
                <a:t>To analyze Lady Gaga's song lyrics through the lens of Zipf's Law.</a:t>
              </a:r>
            </a:p>
          </p:txBody>
        </p:sp>
      </p:grpSp>
      <p:sp>
        <p:nvSpPr>
          <p:cNvPr id="44" name="Freeform 44" descr="preencoded.png"/>
          <p:cNvSpPr/>
          <p:nvPr/>
        </p:nvSpPr>
        <p:spPr>
          <a:xfrm>
            <a:off x="6310164" y="2974032"/>
            <a:ext cx="5667672" cy="5667672"/>
          </a:xfrm>
          <a:custGeom>
            <a:avLst/>
            <a:gdLst/>
            <a:ahLst/>
            <a:cxnLst/>
            <a:rect l="l" t="t" r="r" b="b"/>
            <a:pathLst>
              <a:path w="5667672" h="5667672">
                <a:moveTo>
                  <a:pt x="0" y="0"/>
                </a:moveTo>
                <a:lnTo>
                  <a:pt x="5667672" y="0"/>
                </a:lnTo>
                <a:lnTo>
                  <a:pt x="5667672" y="5667673"/>
                </a:lnTo>
                <a:lnTo>
                  <a:pt x="0" y="5667673"/>
                </a:lnTo>
                <a:lnTo>
                  <a:pt x="0" y="0"/>
                </a:lnTo>
                <a:close/>
              </a:path>
            </a:pathLst>
          </a:custGeom>
          <a:blipFill>
            <a:blip r:embed="rId7"/>
            <a:stretch>
              <a:fillRect/>
            </a:stretch>
          </a:blipFill>
        </p:spPr>
        <p:txBody>
          <a:bodyPr/>
          <a:lstStyle/>
          <a:p>
            <a:endParaRPr lang="en-US"/>
          </a:p>
        </p:txBody>
      </p:sp>
      <p:grpSp>
        <p:nvGrpSpPr>
          <p:cNvPr id="45" name="Group 45"/>
          <p:cNvGrpSpPr/>
          <p:nvPr/>
        </p:nvGrpSpPr>
        <p:grpSpPr>
          <a:xfrm>
            <a:off x="7297191" y="6668691"/>
            <a:ext cx="447675" cy="559594"/>
            <a:chOff x="0" y="0"/>
            <a:chExt cx="596900" cy="746125"/>
          </a:xfrm>
        </p:grpSpPr>
        <p:sp>
          <p:nvSpPr>
            <p:cNvPr id="46" name="Freeform 46"/>
            <p:cNvSpPr/>
            <p:nvPr/>
          </p:nvSpPr>
          <p:spPr>
            <a:xfrm>
              <a:off x="0" y="0"/>
              <a:ext cx="596900" cy="746125"/>
            </a:xfrm>
            <a:custGeom>
              <a:avLst/>
              <a:gdLst/>
              <a:ahLst/>
              <a:cxnLst/>
              <a:rect l="l" t="t" r="r" b="b"/>
              <a:pathLst>
                <a:path w="596900" h="746125">
                  <a:moveTo>
                    <a:pt x="0" y="0"/>
                  </a:moveTo>
                  <a:lnTo>
                    <a:pt x="596900" y="0"/>
                  </a:lnTo>
                  <a:lnTo>
                    <a:pt x="596900" y="746125"/>
                  </a:lnTo>
                  <a:lnTo>
                    <a:pt x="0" y="746125"/>
                  </a:lnTo>
                  <a:close/>
                </a:path>
              </a:pathLst>
            </a:custGeom>
            <a:solidFill>
              <a:srgbClr val="000000">
                <a:alpha val="0"/>
              </a:srgbClr>
            </a:solidFill>
          </p:spPr>
          <p:txBody>
            <a:bodyPr/>
            <a:lstStyle/>
            <a:p>
              <a:endParaRPr lang="en-US"/>
            </a:p>
          </p:txBody>
        </p:sp>
        <p:sp>
          <p:nvSpPr>
            <p:cNvPr id="47" name="TextBox 47"/>
            <p:cNvSpPr txBox="1"/>
            <p:nvPr/>
          </p:nvSpPr>
          <p:spPr>
            <a:xfrm>
              <a:off x="0" y="-133350"/>
              <a:ext cx="596900" cy="879475"/>
            </a:xfrm>
            <a:prstGeom prst="rect">
              <a:avLst/>
            </a:prstGeom>
          </p:spPr>
          <p:txBody>
            <a:bodyPr lIns="0" tIns="0" rIns="0" bIns="0" rtlCol="0" anchor="t"/>
            <a:lstStyle/>
            <a:p>
              <a:pPr algn="l">
                <a:lnSpc>
                  <a:spcPts val="5625"/>
                </a:lnSpc>
              </a:pPr>
              <a:r>
                <a:rPr lang="en-US" sz="3500" b="1">
                  <a:solidFill>
                    <a:srgbClr val="00002E"/>
                  </a:solidFill>
                  <a:latin typeface="Nunito Bold"/>
                  <a:ea typeface="Nunito Bold"/>
                  <a:cs typeface="Nunito Bold"/>
                  <a:sym typeface="Nunito Bold"/>
                </a:rPr>
                <a:t>4</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txBody>
            <a:bodyPr/>
            <a:lstStyle/>
            <a:p>
              <a:endParaRPr lang="en-US"/>
            </a:p>
          </p:txBody>
        </p:sp>
      </p:grpSp>
      <p:sp>
        <p:nvSpPr>
          <p:cNvPr id="5" name="Freeform 5"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grpSp>
        <p:nvGrpSpPr>
          <p:cNvPr id="6" name="Group 6"/>
          <p:cNvGrpSpPr/>
          <p:nvPr/>
        </p:nvGrpSpPr>
        <p:grpSpPr>
          <a:xfrm>
            <a:off x="1047155" y="832098"/>
            <a:ext cx="6688485" cy="835968"/>
            <a:chOff x="0" y="0"/>
            <a:chExt cx="8917980" cy="1114623"/>
          </a:xfrm>
        </p:grpSpPr>
        <p:sp>
          <p:nvSpPr>
            <p:cNvPr id="7" name="Freeform 7"/>
            <p:cNvSpPr/>
            <p:nvPr/>
          </p:nvSpPr>
          <p:spPr>
            <a:xfrm>
              <a:off x="0" y="0"/>
              <a:ext cx="8917980" cy="1114623"/>
            </a:xfrm>
            <a:custGeom>
              <a:avLst/>
              <a:gdLst/>
              <a:ahLst/>
              <a:cxnLst/>
              <a:rect l="l" t="t" r="r" b="b"/>
              <a:pathLst>
                <a:path w="8917980" h="1114623">
                  <a:moveTo>
                    <a:pt x="0" y="0"/>
                  </a:moveTo>
                  <a:lnTo>
                    <a:pt x="8917980" y="0"/>
                  </a:lnTo>
                  <a:lnTo>
                    <a:pt x="8917980" y="1114623"/>
                  </a:lnTo>
                  <a:lnTo>
                    <a:pt x="0" y="1114623"/>
                  </a:lnTo>
                  <a:close/>
                </a:path>
              </a:pathLst>
            </a:custGeom>
            <a:solidFill>
              <a:srgbClr val="000000">
                <a:alpha val="0"/>
              </a:srgbClr>
            </a:solidFill>
          </p:spPr>
          <p:txBody>
            <a:bodyPr/>
            <a:lstStyle/>
            <a:p>
              <a:endParaRPr lang="en-US"/>
            </a:p>
          </p:txBody>
        </p:sp>
        <p:sp>
          <p:nvSpPr>
            <p:cNvPr id="8" name="TextBox 8"/>
            <p:cNvSpPr txBox="1"/>
            <p:nvPr/>
          </p:nvSpPr>
          <p:spPr>
            <a:xfrm>
              <a:off x="0" y="-19050"/>
              <a:ext cx="8917980" cy="1133673"/>
            </a:xfrm>
            <a:prstGeom prst="rect">
              <a:avLst/>
            </a:prstGeom>
          </p:spPr>
          <p:txBody>
            <a:bodyPr lIns="0" tIns="0" rIns="0" bIns="0" rtlCol="0" anchor="t"/>
            <a:lstStyle/>
            <a:p>
              <a:pPr algn="l">
                <a:lnSpc>
                  <a:spcPts val="6562"/>
                </a:lnSpc>
              </a:pPr>
              <a:r>
                <a:rPr lang="en-US" sz="5250" b="1">
                  <a:solidFill>
                    <a:srgbClr val="00002E"/>
                  </a:solidFill>
                  <a:latin typeface="Nunito Bold"/>
                  <a:ea typeface="Nunito Bold"/>
                  <a:cs typeface="Nunito Bold"/>
                  <a:sym typeface="Nunito Bold"/>
                </a:rPr>
                <a:t>Dataset Overview</a:t>
              </a:r>
            </a:p>
          </p:txBody>
        </p:sp>
      </p:grpSp>
      <p:sp>
        <p:nvSpPr>
          <p:cNvPr id="9" name="Freeform 9" descr="preencoded.png"/>
          <p:cNvSpPr/>
          <p:nvPr/>
        </p:nvSpPr>
        <p:spPr>
          <a:xfrm>
            <a:off x="1047155" y="2094459"/>
            <a:ext cx="682824" cy="682824"/>
          </a:xfrm>
          <a:custGeom>
            <a:avLst/>
            <a:gdLst/>
            <a:ahLst/>
            <a:cxnLst/>
            <a:rect l="l" t="t" r="r" b="b"/>
            <a:pathLst>
              <a:path w="682824" h="682824">
                <a:moveTo>
                  <a:pt x="0" y="0"/>
                </a:moveTo>
                <a:lnTo>
                  <a:pt x="682824" y="0"/>
                </a:lnTo>
                <a:lnTo>
                  <a:pt x="682824" y="682823"/>
                </a:lnTo>
                <a:lnTo>
                  <a:pt x="0" y="682823"/>
                </a:lnTo>
                <a:lnTo>
                  <a:pt x="0" y="0"/>
                </a:lnTo>
                <a:close/>
              </a:path>
            </a:pathLst>
          </a:custGeom>
          <a:blipFill>
            <a:blip r:embed="rId5"/>
            <a:stretch>
              <a:fillRect/>
            </a:stretch>
          </a:blipFill>
        </p:spPr>
        <p:txBody>
          <a:bodyPr/>
          <a:lstStyle/>
          <a:p>
            <a:endParaRPr lang="en-US"/>
          </a:p>
        </p:txBody>
      </p:sp>
      <p:grpSp>
        <p:nvGrpSpPr>
          <p:cNvPr id="10" name="Group 10"/>
          <p:cNvGrpSpPr/>
          <p:nvPr/>
        </p:nvGrpSpPr>
        <p:grpSpPr>
          <a:xfrm>
            <a:off x="1047155" y="3061544"/>
            <a:ext cx="2875061" cy="417910"/>
            <a:chOff x="0" y="0"/>
            <a:chExt cx="3833415" cy="557213"/>
          </a:xfrm>
        </p:grpSpPr>
        <p:sp>
          <p:nvSpPr>
            <p:cNvPr id="11" name="Freeform 11"/>
            <p:cNvSpPr/>
            <p:nvPr/>
          </p:nvSpPr>
          <p:spPr>
            <a:xfrm>
              <a:off x="0" y="0"/>
              <a:ext cx="3833415" cy="557213"/>
            </a:xfrm>
            <a:custGeom>
              <a:avLst/>
              <a:gdLst/>
              <a:ahLst/>
              <a:cxnLst/>
              <a:rect l="l" t="t" r="r" b="b"/>
              <a:pathLst>
                <a:path w="3833415" h="557213">
                  <a:moveTo>
                    <a:pt x="0" y="0"/>
                  </a:moveTo>
                  <a:lnTo>
                    <a:pt x="3833415" y="0"/>
                  </a:lnTo>
                  <a:lnTo>
                    <a:pt x="3833415" y="557213"/>
                  </a:lnTo>
                  <a:lnTo>
                    <a:pt x="0" y="557213"/>
                  </a:lnTo>
                  <a:close/>
                </a:path>
              </a:pathLst>
            </a:custGeom>
            <a:solidFill>
              <a:srgbClr val="000000">
                <a:alpha val="0"/>
              </a:srgbClr>
            </a:solidFill>
          </p:spPr>
          <p:txBody>
            <a:bodyPr/>
            <a:lstStyle/>
            <a:p>
              <a:endParaRPr lang="en-US"/>
            </a:p>
          </p:txBody>
        </p:sp>
        <p:sp>
          <p:nvSpPr>
            <p:cNvPr id="12" name="TextBox 12"/>
            <p:cNvSpPr txBox="1"/>
            <p:nvPr/>
          </p:nvSpPr>
          <p:spPr>
            <a:xfrm>
              <a:off x="0" y="-9525"/>
              <a:ext cx="3833415" cy="566738"/>
            </a:xfrm>
            <a:prstGeom prst="rect">
              <a:avLst/>
            </a:prstGeom>
          </p:spPr>
          <p:txBody>
            <a:bodyPr lIns="0" tIns="0" rIns="0" bIns="0" rtlCol="0" anchor="t"/>
            <a:lstStyle/>
            <a:p>
              <a:pPr algn="l">
                <a:lnSpc>
                  <a:spcPts val="3249"/>
                </a:lnSpc>
              </a:pPr>
              <a:r>
                <a:rPr lang="en-US" sz="2625" b="1">
                  <a:solidFill>
                    <a:srgbClr val="00002E"/>
                  </a:solidFill>
                  <a:latin typeface="Nunito Bold"/>
                  <a:ea typeface="Nunito Bold"/>
                  <a:cs typeface="Nunito Bold"/>
                  <a:sym typeface="Nunito Bold"/>
                </a:rPr>
                <a:t>Source</a:t>
              </a:r>
            </a:p>
          </p:txBody>
        </p:sp>
      </p:grpSp>
      <p:grpSp>
        <p:nvGrpSpPr>
          <p:cNvPr id="13" name="Group 13"/>
          <p:cNvGrpSpPr/>
          <p:nvPr/>
        </p:nvGrpSpPr>
        <p:grpSpPr>
          <a:xfrm>
            <a:off x="1047155" y="3650010"/>
            <a:ext cx="2875061" cy="454819"/>
            <a:chOff x="0" y="0"/>
            <a:chExt cx="3833415" cy="606425"/>
          </a:xfrm>
        </p:grpSpPr>
        <p:sp>
          <p:nvSpPr>
            <p:cNvPr id="14" name="Freeform 14"/>
            <p:cNvSpPr/>
            <p:nvPr/>
          </p:nvSpPr>
          <p:spPr>
            <a:xfrm>
              <a:off x="0" y="0"/>
              <a:ext cx="3833415" cy="606425"/>
            </a:xfrm>
            <a:custGeom>
              <a:avLst/>
              <a:gdLst/>
              <a:ahLst/>
              <a:cxnLst/>
              <a:rect l="l" t="t" r="r" b="b"/>
              <a:pathLst>
                <a:path w="3833415" h="606425">
                  <a:moveTo>
                    <a:pt x="0" y="0"/>
                  </a:moveTo>
                  <a:lnTo>
                    <a:pt x="3833415" y="0"/>
                  </a:lnTo>
                  <a:lnTo>
                    <a:pt x="3833415" y="606425"/>
                  </a:lnTo>
                  <a:lnTo>
                    <a:pt x="0" y="606425"/>
                  </a:lnTo>
                  <a:close/>
                </a:path>
              </a:pathLst>
            </a:custGeom>
            <a:solidFill>
              <a:srgbClr val="000000">
                <a:alpha val="0"/>
              </a:srgbClr>
            </a:solidFill>
          </p:spPr>
          <p:txBody>
            <a:bodyPr/>
            <a:lstStyle/>
            <a:p>
              <a:endParaRPr lang="en-US"/>
            </a:p>
          </p:txBody>
        </p:sp>
        <p:sp>
          <p:nvSpPr>
            <p:cNvPr id="15" name="TextBox 15"/>
            <p:cNvSpPr txBox="1"/>
            <p:nvPr/>
          </p:nvSpPr>
          <p:spPr>
            <a:xfrm>
              <a:off x="0" y="-85725"/>
              <a:ext cx="3833415" cy="692150"/>
            </a:xfrm>
            <a:prstGeom prst="rect">
              <a:avLst/>
            </a:prstGeom>
          </p:spPr>
          <p:txBody>
            <a:bodyPr lIns="0" tIns="0" rIns="0" bIns="0" rtlCol="0" anchor="t"/>
            <a:lstStyle/>
            <a:p>
              <a:pPr algn="l">
                <a:lnSpc>
                  <a:spcPts val="3562"/>
                </a:lnSpc>
              </a:pPr>
              <a:r>
                <a:rPr lang="en-US" sz="2187">
                  <a:solidFill>
                    <a:srgbClr val="00002E"/>
                  </a:solidFill>
                  <a:latin typeface="PT Sans"/>
                  <a:ea typeface="PT Sans"/>
                  <a:cs typeface="PT Sans"/>
                  <a:sym typeface="PT Sans"/>
                </a:rPr>
                <a:t>Dataset: LadyGaga.csv</a:t>
              </a:r>
            </a:p>
          </p:txBody>
        </p:sp>
      </p:grpSp>
      <p:sp>
        <p:nvSpPr>
          <p:cNvPr id="16" name="Freeform 16" descr="preencoded.png"/>
          <p:cNvSpPr/>
          <p:nvPr/>
        </p:nvSpPr>
        <p:spPr>
          <a:xfrm>
            <a:off x="4277469" y="2094459"/>
            <a:ext cx="682824" cy="682824"/>
          </a:xfrm>
          <a:custGeom>
            <a:avLst/>
            <a:gdLst/>
            <a:ahLst/>
            <a:cxnLst/>
            <a:rect l="l" t="t" r="r" b="b"/>
            <a:pathLst>
              <a:path w="682824" h="682824">
                <a:moveTo>
                  <a:pt x="0" y="0"/>
                </a:moveTo>
                <a:lnTo>
                  <a:pt x="682823" y="0"/>
                </a:lnTo>
                <a:lnTo>
                  <a:pt x="682823" y="682823"/>
                </a:lnTo>
                <a:lnTo>
                  <a:pt x="0" y="682823"/>
                </a:lnTo>
                <a:lnTo>
                  <a:pt x="0" y="0"/>
                </a:lnTo>
                <a:close/>
              </a:path>
            </a:pathLst>
          </a:custGeom>
          <a:blipFill>
            <a:blip r:embed="rId6"/>
            <a:stretch>
              <a:fillRect/>
            </a:stretch>
          </a:blipFill>
        </p:spPr>
        <p:txBody>
          <a:bodyPr/>
          <a:lstStyle/>
          <a:p>
            <a:endParaRPr lang="en-US"/>
          </a:p>
        </p:txBody>
      </p:sp>
      <p:grpSp>
        <p:nvGrpSpPr>
          <p:cNvPr id="17" name="Group 17"/>
          <p:cNvGrpSpPr/>
          <p:nvPr/>
        </p:nvGrpSpPr>
        <p:grpSpPr>
          <a:xfrm>
            <a:off x="4277469" y="3061544"/>
            <a:ext cx="2875061" cy="417910"/>
            <a:chOff x="0" y="0"/>
            <a:chExt cx="3833415" cy="557213"/>
          </a:xfrm>
        </p:grpSpPr>
        <p:sp>
          <p:nvSpPr>
            <p:cNvPr id="18" name="Freeform 18"/>
            <p:cNvSpPr/>
            <p:nvPr/>
          </p:nvSpPr>
          <p:spPr>
            <a:xfrm>
              <a:off x="0" y="0"/>
              <a:ext cx="3833415" cy="557213"/>
            </a:xfrm>
            <a:custGeom>
              <a:avLst/>
              <a:gdLst/>
              <a:ahLst/>
              <a:cxnLst/>
              <a:rect l="l" t="t" r="r" b="b"/>
              <a:pathLst>
                <a:path w="3833415" h="557213">
                  <a:moveTo>
                    <a:pt x="0" y="0"/>
                  </a:moveTo>
                  <a:lnTo>
                    <a:pt x="3833415" y="0"/>
                  </a:lnTo>
                  <a:lnTo>
                    <a:pt x="3833415" y="557213"/>
                  </a:lnTo>
                  <a:lnTo>
                    <a:pt x="0" y="557213"/>
                  </a:lnTo>
                  <a:close/>
                </a:path>
              </a:pathLst>
            </a:custGeom>
            <a:solidFill>
              <a:srgbClr val="000000">
                <a:alpha val="0"/>
              </a:srgbClr>
            </a:solidFill>
          </p:spPr>
          <p:txBody>
            <a:bodyPr/>
            <a:lstStyle/>
            <a:p>
              <a:endParaRPr lang="en-US"/>
            </a:p>
          </p:txBody>
        </p:sp>
        <p:sp>
          <p:nvSpPr>
            <p:cNvPr id="19" name="TextBox 19"/>
            <p:cNvSpPr txBox="1"/>
            <p:nvPr/>
          </p:nvSpPr>
          <p:spPr>
            <a:xfrm>
              <a:off x="0" y="-9525"/>
              <a:ext cx="3833415" cy="566738"/>
            </a:xfrm>
            <a:prstGeom prst="rect">
              <a:avLst/>
            </a:prstGeom>
          </p:spPr>
          <p:txBody>
            <a:bodyPr lIns="0" tIns="0" rIns="0" bIns="0" rtlCol="0" anchor="t"/>
            <a:lstStyle/>
            <a:p>
              <a:pPr algn="l">
                <a:lnSpc>
                  <a:spcPts val="3249"/>
                </a:lnSpc>
              </a:pPr>
              <a:r>
                <a:rPr lang="en-US" sz="2625" b="1">
                  <a:solidFill>
                    <a:srgbClr val="00002E"/>
                  </a:solidFill>
                  <a:latin typeface="Nunito Bold"/>
                  <a:ea typeface="Nunito Bold"/>
                  <a:cs typeface="Nunito Bold"/>
                  <a:sym typeface="Nunito Bold"/>
                </a:rPr>
                <a:t>Word Counts</a:t>
              </a:r>
            </a:p>
          </p:txBody>
        </p:sp>
      </p:grpSp>
      <p:grpSp>
        <p:nvGrpSpPr>
          <p:cNvPr id="20" name="Group 20"/>
          <p:cNvGrpSpPr/>
          <p:nvPr/>
        </p:nvGrpSpPr>
        <p:grpSpPr>
          <a:xfrm>
            <a:off x="4277469" y="3650010"/>
            <a:ext cx="2875061" cy="454819"/>
            <a:chOff x="0" y="0"/>
            <a:chExt cx="3833415" cy="606425"/>
          </a:xfrm>
        </p:grpSpPr>
        <p:sp>
          <p:nvSpPr>
            <p:cNvPr id="21" name="Freeform 21"/>
            <p:cNvSpPr/>
            <p:nvPr/>
          </p:nvSpPr>
          <p:spPr>
            <a:xfrm>
              <a:off x="0" y="0"/>
              <a:ext cx="3833415" cy="606425"/>
            </a:xfrm>
            <a:custGeom>
              <a:avLst/>
              <a:gdLst/>
              <a:ahLst/>
              <a:cxnLst/>
              <a:rect l="l" t="t" r="r" b="b"/>
              <a:pathLst>
                <a:path w="3833415" h="606425">
                  <a:moveTo>
                    <a:pt x="0" y="0"/>
                  </a:moveTo>
                  <a:lnTo>
                    <a:pt x="3833415" y="0"/>
                  </a:lnTo>
                  <a:lnTo>
                    <a:pt x="3833415" y="606425"/>
                  </a:lnTo>
                  <a:lnTo>
                    <a:pt x="0" y="606425"/>
                  </a:lnTo>
                  <a:close/>
                </a:path>
              </a:pathLst>
            </a:custGeom>
            <a:solidFill>
              <a:srgbClr val="000000">
                <a:alpha val="0"/>
              </a:srgbClr>
            </a:solidFill>
          </p:spPr>
          <p:txBody>
            <a:bodyPr/>
            <a:lstStyle/>
            <a:p>
              <a:endParaRPr lang="en-US"/>
            </a:p>
          </p:txBody>
        </p:sp>
        <p:sp>
          <p:nvSpPr>
            <p:cNvPr id="22" name="TextBox 22"/>
            <p:cNvSpPr txBox="1"/>
            <p:nvPr/>
          </p:nvSpPr>
          <p:spPr>
            <a:xfrm>
              <a:off x="0" y="-85725"/>
              <a:ext cx="3833415" cy="692150"/>
            </a:xfrm>
            <a:prstGeom prst="rect">
              <a:avLst/>
            </a:prstGeom>
          </p:spPr>
          <p:txBody>
            <a:bodyPr lIns="0" tIns="0" rIns="0" bIns="0" rtlCol="0" anchor="t"/>
            <a:lstStyle/>
            <a:p>
              <a:pPr algn="l">
                <a:lnSpc>
                  <a:spcPts val="3562"/>
                </a:lnSpc>
              </a:pPr>
              <a:r>
                <a:rPr lang="en-US" sz="2187">
                  <a:solidFill>
                    <a:srgbClr val="00002E"/>
                  </a:solidFill>
                  <a:latin typeface="PT Sans"/>
                  <a:ea typeface="PT Sans"/>
                  <a:cs typeface="PT Sans"/>
                  <a:sym typeface="PT Sans"/>
                </a:rPr>
                <a:t>136,516 total words</a:t>
              </a:r>
            </a:p>
          </p:txBody>
        </p:sp>
      </p:grpSp>
      <p:sp>
        <p:nvSpPr>
          <p:cNvPr id="23" name="Freeform 23" descr="preencoded.png"/>
          <p:cNvSpPr/>
          <p:nvPr/>
        </p:nvSpPr>
        <p:spPr>
          <a:xfrm>
            <a:off x="7507784" y="2094459"/>
            <a:ext cx="682824" cy="682824"/>
          </a:xfrm>
          <a:custGeom>
            <a:avLst/>
            <a:gdLst/>
            <a:ahLst/>
            <a:cxnLst/>
            <a:rect l="l" t="t" r="r" b="b"/>
            <a:pathLst>
              <a:path w="682824" h="682824">
                <a:moveTo>
                  <a:pt x="0" y="0"/>
                </a:moveTo>
                <a:lnTo>
                  <a:pt x="682824" y="0"/>
                </a:lnTo>
                <a:lnTo>
                  <a:pt x="682824" y="682823"/>
                </a:lnTo>
                <a:lnTo>
                  <a:pt x="0" y="682823"/>
                </a:lnTo>
                <a:lnTo>
                  <a:pt x="0" y="0"/>
                </a:lnTo>
                <a:close/>
              </a:path>
            </a:pathLst>
          </a:custGeom>
          <a:blipFill>
            <a:blip r:embed="rId7"/>
            <a:stretch>
              <a:fillRect/>
            </a:stretch>
          </a:blipFill>
        </p:spPr>
        <p:txBody>
          <a:bodyPr/>
          <a:lstStyle/>
          <a:p>
            <a:endParaRPr lang="en-US"/>
          </a:p>
        </p:txBody>
      </p:sp>
      <p:grpSp>
        <p:nvGrpSpPr>
          <p:cNvPr id="24" name="Group 24"/>
          <p:cNvGrpSpPr/>
          <p:nvPr/>
        </p:nvGrpSpPr>
        <p:grpSpPr>
          <a:xfrm>
            <a:off x="7507784" y="3061544"/>
            <a:ext cx="2875061" cy="417910"/>
            <a:chOff x="0" y="0"/>
            <a:chExt cx="3833415" cy="557213"/>
          </a:xfrm>
        </p:grpSpPr>
        <p:sp>
          <p:nvSpPr>
            <p:cNvPr id="25" name="Freeform 25"/>
            <p:cNvSpPr/>
            <p:nvPr/>
          </p:nvSpPr>
          <p:spPr>
            <a:xfrm>
              <a:off x="0" y="0"/>
              <a:ext cx="3833415" cy="557213"/>
            </a:xfrm>
            <a:custGeom>
              <a:avLst/>
              <a:gdLst/>
              <a:ahLst/>
              <a:cxnLst/>
              <a:rect l="l" t="t" r="r" b="b"/>
              <a:pathLst>
                <a:path w="3833415" h="557213">
                  <a:moveTo>
                    <a:pt x="0" y="0"/>
                  </a:moveTo>
                  <a:lnTo>
                    <a:pt x="3833415" y="0"/>
                  </a:lnTo>
                  <a:lnTo>
                    <a:pt x="3833415" y="557213"/>
                  </a:lnTo>
                  <a:lnTo>
                    <a:pt x="0" y="557213"/>
                  </a:lnTo>
                  <a:close/>
                </a:path>
              </a:pathLst>
            </a:custGeom>
            <a:solidFill>
              <a:srgbClr val="000000">
                <a:alpha val="0"/>
              </a:srgbClr>
            </a:solidFill>
          </p:spPr>
          <p:txBody>
            <a:bodyPr/>
            <a:lstStyle/>
            <a:p>
              <a:endParaRPr lang="en-US"/>
            </a:p>
          </p:txBody>
        </p:sp>
        <p:sp>
          <p:nvSpPr>
            <p:cNvPr id="26" name="TextBox 26"/>
            <p:cNvSpPr txBox="1"/>
            <p:nvPr/>
          </p:nvSpPr>
          <p:spPr>
            <a:xfrm>
              <a:off x="0" y="-9525"/>
              <a:ext cx="3833415" cy="566738"/>
            </a:xfrm>
            <a:prstGeom prst="rect">
              <a:avLst/>
            </a:prstGeom>
          </p:spPr>
          <p:txBody>
            <a:bodyPr lIns="0" tIns="0" rIns="0" bIns="0" rtlCol="0" anchor="t"/>
            <a:lstStyle/>
            <a:p>
              <a:pPr algn="l">
                <a:lnSpc>
                  <a:spcPts val="3249"/>
                </a:lnSpc>
              </a:pPr>
              <a:r>
                <a:rPr lang="en-US" sz="2625" b="1">
                  <a:solidFill>
                    <a:srgbClr val="00002E"/>
                  </a:solidFill>
                  <a:latin typeface="Nunito Bold"/>
                  <a:ea typeface="Nunito Bold"/>
                  <a:cs typeface="Nunito Bold"/>
                  <a:sym typeface="Nunito Bold"/>
                </a:rPr>
                <a:t>Songs Analyzed</a:t>
              </a:r>
            </a:p>
          </p:txBody>
        </p:sp>
      </p:grpSp>
      <p:grpSp>
        <p:nvGrpSpPr>
          <p:cNvPr id="27" name="Group 27"/>
          <p:cNvGrpSpPr/>
          <p:nvPr/>
        </p:nvGrpSpPr>
        <p:grpSpPr>
          <a:xfrm>
            <a:off x="7507784" y="3650010"/>
            <a:ext cx="2875061" cy="454819"/>
            <a:chOff x="0" y="0"/>
            <a:chExt cx="3833415" cy="606425"/>
          </a:xfrm>
        </p:grpSpPr>
        <p:sp>
          <p:nvSpPr>
            <p:cNvPr id="28" name="Freeform 28"/>
            <p:cNvSpPr/>
            <p:nvPr/>
          </p:nvSpPr>
          <p:spPr>
            <a:xfrm>
              <a:off x="0" y="0"/>
              <a:ext cx="3833415" cy="606425"/>
            </a:xfrm>
            <a:custGeom>
              <a:avLst/>
              <a:gdLst/>
              <a:ahLst/>
              <a:cxnLst/>
              <a:rect l="l" t="t" r="r" b="b"/>
              <a:pathLst>
                <a:path w="3833415" h="606425">
                  <a:moveTo>
                    <a:pt x="0" y="0"/>
                  </a:moveTo>
                  <a:lnTo>
                    <a:pt x="3833415" y="0"/>
                  </a:lnTo>
                  <a:lnTo>
                    <a:pt x="3833415" y="606425"/>
                  </a:lnTo>
                  <a:lnTo>
                    <a:pt x="0" y="606425"/>
                  </a:lnTo>
                  <a:close/>
                </a:path>
              </a:pathLst>
            </a:custGeom>
            <a:solidFill>
              <a:srgbClr val="000000">
                <a:alpha val="0"/>
              </a:srgbClr>
            </a:solidFill>
          </p:spPr>
          <p:txBody>
            <a:bodyPr/>
            <a:lstStyle/>
            <a:p>
              <a:endParaRPr lang="en-US"/>
            </a:p>
          </p:txBody>
        </p:sp>
        <p:sp>
          <p:nvSpPr>
            <p:cNvPr id="29" name="TextBox 29"/>
            <p:cNvSpPr txBox="1"/>
            <p:nvPr/>
          </p:nvSpPr>
          <p:spPr>
            <a:xfrm>
              <a:off x="0" y="-85725"/>
              <a:ext cx="3833415" cy="692150"/>
            </a:xfrm>
            <a:prstGeom prst="rect">
              <a:avLst/>
            </a:prstGeom>
          </p:spPr>
          <p:txBody>
            <a:bodyPr lIns="0" tIns="0" rIns="0" bIns="0" rtlCol="0" anchor="t"/>
            <a:lstStyle/>
            <a:p>
              <a:pPr algn="l">
                <a:lnSpc>
                  <a:spcPts val="3562"/>
                </a:lnSpc>
              </a:pPr>
              <a:r>
                <a:rPr lang="en-US" sz="2187">
                  <a:solidFill>
                    <a:srgbClr val="00002E"/>
                  </a:solidFill>
                  <a:latin typeface="PT Sans"/>
                  <a:ea typeface="PT Sans"/>
                  <a:cs typeface="PT Sans"/>
                  <a:sym typeface="PT Sans"/>
                </a:rPr>
                <a:t>395 songs included</a:t>
              </a:r>
            </a:p>
          </p:txBody>
        </p:sp>
      </p:grpSp>
      <p:sp>
        <p:nvSpPr>
          <p:cNvPr id="30" name="Freeform 30" descr="preencoded.png"/>
          <p:cNvSpPr/>
          <p:nvPr/>
        </p:nvSpPr>
        <p:spPr>
          <a:xfrm>
            <a:off x="1047155" y="4673352"/>
            <a:ext cx="682824" cy="682824"/>
          </a:xfrm>
          <a:custGeom>
            <a:avLst/>
            <a:gdLst/>
            <a:ahLst/>
            <a:cxnLst/>
            <a:rect l="l" t="t" r="r" b="b"/>
            <a:pathLst>
              <a:path w="682824" h="682824">
                <a:moveTo>
                  <a:pt x="0" y="0"/>
                </a:moveTo>
                <a:lnTo>
                  <a:pt x="682824" y="0"/>
                </a:lnTo>
                <a:lnTo>
                  <a:pt x="682824" y="682824"/>
                </a:lnTo>
                <a:lnTo>
                  <a:pt x="0" y="682824"/>
                </a:lnTo>
                <a:lnTo>
                  <a:pt x="0" y="0"/>
                </a:lnTo>
                <a:close/>
              </a:path>
            </a:pathLst>
          </a:custGeom>
          <a:blipFill>
            <a:blip r:embed="rId8"/>
            <a:stretch>
              <a:fillRect/>
            </a:stretch>
          </a:blipFill>
        </p:spPr>
        <p:txBody>
          <a:bodyPr/>
          <a:lstStyle/>
          <a:p>
            <a:endParaRPr lang="en-US"/>
          </a:p>
        </p:txBody>
      </p:sp>
      <p:grpSp>
        <p:nvGrpSpPr>
          <p:cNvPr id="31" name="Group 31"/>
          <p:cNvGrpSpPr/>
          <p:nvPr/>
        </p:nvGrpSpPr>
        <p:grpSpPr>
          <a:xfrm>
            <a:off x="1047155" y="5640438"/>
            <a:ext cx="2875061" cy="417910"/>
            <a:chOff x="0" y="0"/>
            <a:chExt cx="3833415" cy="557213"/>
          </a:xfrm>
        </p:grpSpPr>
        <p:sp>
          <p:nvSpPr>
            <p:cNvPr id="32" name="Freeform 32"/>
            <p:cNvSpPr/>
            <p:nvPr/>
          </p:nvSpPr>
          <p:spPr>
            <a:xfrm>
              <a:off x="0" y="0"/>
              <a:ext cx="3833415" cy="557213"/>
            </a:xfrm>
            <a:custGeom>
              <a:avLst/>
              <a:gdLst/>
              <a:ahLst/>
              <a:cxnLst/>
              <a:rect l="l" t="t" r="r" b="b"/>
              <a:pathLst>
                <a:path w="3833415" h="557213">
                  <a:moveTo>
                    <a:pt x="0" y="0"/>
                  </a:moveTo>
                  <a:lnTo>
                    <a:pt x="3833415" y="0"/>
                  </a:lnTo>
                  <a:lnTo>
                    <a:pt x="3833415" y="557213"/>
                  </a:lnTo>
                  <a:lnTo>
                    <a:pt x="0" y="557213"/>
                  </a:lnTo>
                  <a:close/>
                </a:path>
              </a:pathLst>
            </a:custGeom>
            <a:solidFill>
              <a:srgbClr val="000000">
                <a:alpha val="0"/>
              </a:srgbClr>
            </a:solidFill>
          </p:spPr>
          <p:txBody>
            <a:bodyPr/>
            <a:lstStyle/>
            <a:p>
              <a:endParaRPr lang="en-US"/>
            </a:p>
          </p:txBody>
        </p:sp>
        <p:sp>
          <p:nvSpPr>
            <p:cNvPr id="33" name="TextBox 33"/>
            <p:cNvSpPr txBox="1"/>
            <p:nvPr/>
          </p:nvSpPr>
          <p:spPr>
            <a:xfrm>
              <a:off x="0" y="-9525"/>
              <a:ext cx="3833415" cy="566738"/>
            </a:xfrm>
            <a:prstGeom prst="rect">
              <a:avLst/>
            </a:prstGeom>
          </p:spPr>
          <p:txBody>
            <a:bodyPr lIns="0" tIns="0" rIns="0" bIns="0" rtlCol="0" anchor="t"/>
            <a:lstStyle/>
            <a:p>
              <a:pPr algn="l">
                <a:lnSpc>
                  <a:spcPts val="3249"/>
                </a:lnSpc>
              </a:pPr>
              <a:r>
                <a:rPr lang="en-US" sz="2625" b="1">
                  <a:solidFill>
                    <a:srgbClr val="00002E"/>
                  </a:solidFill>
                  <a:latin typeface="Nunito Bold"/>
                  <a:ea typeface="Nunito Bold"/>
                  <a:cs typeface="Nunito Bold"/>
                  <a:sym typeface="Nunito Bold"/>
                </a:rPr>
                <a:t>Unique Words</a:t>
              </a:r>
            </a:p>
          </p:txBody>
        </p:sp>
      </p:grpSp>
      <p:grpSp>
        <p:nvGrpSpPr>
          <p:cNvPr id="34" name="Group 34"/>
          <p:cNvGrpSpPr/>
          <p:nvPr/>
        </p:nvGrpSpPr>
        <p:grpSpPr>
          <a:xfrm>
            <a:off x="1047155" y="6228904"/>
            <a:ext cx="2875061" cy="454819"/>
            <a:chOff x="0" y="0"/>
            <a:chExt cx="3833415" cy="606425"/>
          </a:xfrm>
        </p:grpSpPr>
        <p:sp>
          <p:nvSpPr>
            <p:cNvPr id="35" name="Freeform 35"/>
            <p:cNvSpPr/>
            <p:nvPr/>
          </p:nvSpPr>
          <p:spPr>
            <a:xfrm>
              <a:off x="0" y="0"/>
              <a:ext cx="3833415" cy="606425"/>
            </a:xfrm>
            <a:custGeom>
              <a:avLst/>
              <a:gdLst/>
              <a:ahLst/>
              <a:cxnLst/>
              <a:rect l="l" t="t" r="r" b="b"/>
              <a:pathLst>
                <a:path w="3833415" h="606425">
                  <a:moveTo>
                    <a:pt x="0" y="0"/>
                  </a:moveTo>
                  <a:lnTo>
                    <a:pt x="3833415" y="0"/>
                  </a:lnTo>
                  <a:lnTo>
                    <a:pt x="3833415" y="606425"/>
                  </a:lnTo>
                  <a:lnTo>
                    <a:pt x="0" y="606425"/>
                  </a:lnTo>
                  <a:close/>
                </a:path>
              </a:pathLst>
            </a:custGeom>
            <a:solidFill>
              <a:srgbClr val="000000">
                <a:alpha val="0"/>
              </a:srgbClr>
            </a:solidFill>
          </p:spPr>
          <p:txBody>
            <a:bodyPr/>
            <a:lstStyle/>
            <a:p>
              <a:endParaRPr lang="en-US"/>
            </a:p>
          </p:txBody>
        </p:sp>
        <p:sp>
          <p:nvSpPr>
            <p:cNvPr id="36" name="TextBox 36"/>
            <p:cNvSpPr txBox="1"/>
            <p:nvPr/>
          </p:nvSpPr>
          <p:spPr>
            <a:xfrm>
              <a:off x="0" y="-85725"/>
              <a:ext cx="3833415" cy="692150"/>
            </a:xfrm>
            <a:prstGeom prst="rect">
              <a:avLst/>
            </a:prstGeom>
          </p:spPr>
          <p:txBody>
            <a:bodyPr lIns="0" tIns="0" rIns="0" bIns="0" rtlCol="0" anchor="t"/>
            <a:lstStyle/>
            <a:p>
              <a:pPr algn="l">
                <a:lnSpc>
                  <a:spcPts val="3562"/>
                </a:lnSpc>
              </a:pPr>
              <a:r>
                <a:rPr lang="en-US" sz="2187">
                  <a:solidFill>
                    <a:srgbClr val="00002E"/>
                  </a:solidFill>
                  <a:latin typeface="PT Sans"/>
                  <a:ea typeface="PT Sans"/>
                  <a:cs typeface="PT Sans"/>
                  <a:sym typeface="PT Sans"/>
                </a:rPr>
                <a:t>4,975 distinct words</a:t>
              </a:r>
            </a:p>
          </p:txBody>
        </p:sp>
      </p:grpSp>
      <p:sp>
        <p:nvSpPr>
          <p:cNvPr id="37" name="Freeform 37" descr="preencoded.png"/>
          <p:cNvSpPr/>
          <p:nvPr/>
        </p:nvSpPr>
        <p:spPr>
          <a:xfrm>
            <a:off x="4277469" y="4673352"/>
            <a:ext cx="682824" cy="682824"/>
          </a:xfrm>
          <a:custGeom>
            <a:avLst/>
            <a:gdLst/>
            <a:ahLst/>
            <a:cxnLst/>
            <a:rect l="l" t="t" r="r" b="b"/>
            <a:pathLst>
              <a:path w="682824" h="682824">
                <a:moveTo>
                  <a:pt x="0" y="0"/>
                </a:moveTo>
                <a:lnTo>
                  <a:pt x="682823" y="0"/>
                </a:lnTo>
                <a:lnTo>
                  <a:pt x="682823" y="682824"/>
                </a:lnTo>
                <a:lnTo>
                  <a:pt x="0" y="682824"/>
                </a:lnTo>
                <a:lnTo>
                  <a:pt x="0" y="0"/>
                </a:lnTo>
                <a:close/>
              </a:path>
            </a:pathLst>
          </a:custGeom>
          <a:blipFill>
            <a:blip r:embed="rId9"/>
            <a:stretch>
              <a:fillRect/>
            </a:stretch>
          </a:blipFill>
        </p:spPr>
        <p:txBody>
          <a:bodyPr/>
          <a:lstStyle/>
          <a:p>
            <a:endParaRPr lang="en-US"/>
          </a:p>
        </p:txBody>
      </p:sp>
      <p:grpSp>
        <p:nvGrpSpPr>
          <p:cNvPr id="38" name="Group 38"/>
          <p:cNvGrpSpPr/>
          <p:nvPr/>
        </p:nvGrpSpPr>
        <p:grpSpPr>
          <a:xfrm>
            <a:off x="4277469" y="5640438"/>
            <a:ext cx="2875061" cy="417910"/>
            <a:chOff x="0" y="0"/>
            <a:chExt cx="3833415" cy="557213"/>
          </a:xfrm>
        </p:grpSpPr>
        <p:sp>
          <p:nvSpPr>
            <p:cNvPr id="39" name="Freeform 39"/>
            <p:cNvSpPr/>
            <p:nvPr/>
          </p:nvSpPr>
          <p:spPr>
            <a:xfrm>
              <a:off x="0" y="0"/>
              <a:ext cx="3833415" cy="557213"/>
            </a:xfrm>
            <a:custGeom>
              <a:avLst/>
              <a:gdLst/>
              <a:ahLst/>
              <a:cxnLst/>
              <a:rect l="l" t="t" r="r" b="b"/>
              <a:pathLst>
                <a:path w="3833415" h="557213">
                  <a:moveTo>
                    <a:pt x="0" y="0"/>
                  </a:moveTo>
                  <a:lnTo>
                    <a:pt x="3833415" y="0"/>
                  </a:lnTo>
                  <a:lnTo>
                    <a:pt x="3833415" y="557213"/>
                  </a:lnTo>
                  <a:lnTo>
                    <a:pt x="0" y="557213"/>
                  </a:lnTo>
                  <a:close/>
                </a:path>
              </a:pathLst>
            </a:custGeom>
            <a:solidFill>
              <a:srgbClr val="000000">
                <a:alpha val="0"/>
              </a:srgbClr>
            </a:solidFill>
          </p:spPr>
          <p:txBody>
            <a:bodyPr/>
            <a:lstStyle/>
            <a:p>
              <a:endParaRPr lang="en-US"/>
            </a:p>
          </p:txBody>
        </p:sp>
        <p:sp>
          <p:nvSpPr>
            <p:cNvPr id="40" name="TextBox 40"/>
            <p:cNvSpPr txBox="1"/>
            <p:nvPr/>
          </p:nvSpPr>
          <p:spPr>
            <a:xfrm>
              <a:off x="0" y="-9525"/>
              <a:ext cx="3833415" cy="566738"/>
            </a:xfrm>
            <a:prstGeom prst="rect">
              <a:avLst/>
            </a:prstGeom>
          </p:spPr>
          <p:txBody>
            <a:bodyPr lIns="0" tIns="0" rIns="0" bIns="0" rtlCol="0" anchor="t"/>
            <a:lstStyle/>
            <a:p>
              <a:pPr algn="l">
                <a:lnSpc>
                  <a:spcPts val="3249"/>
                </a:lnSpc>
              </a:pPr>
              <a:r>
                <a:rPr lang="en-US" sz="2625" b="1">
                  <a:solidFill>
                    <a:srgbClr val="00002E"/>
                  </a:solidFill>
                  <a:latin typeface="Nunito Bold"/>
                  <a:ea typeface="Nunito Bold"/>
                  <a:cs typeface="Nunito Bold"/>
                  <a:sym typeface="Nunito Bold"/>
                </a:rPr>
                <a:t>Attributes</a:t>
              </a:r>
            </a:p>
          </p:txBody>
        </p:sp>
      </p:grpSp>
      <p:grpSp>
        <p:nvGrpSpPr>
          <p:cNvPr id="41" name="Group 41"/>
          <p:cNvGrpSpPr/>
          <p:nvPr/>
        </p:nvGrpSpPr>
        <p:grpSpPr>
          <a:xfrm>
            <a:off x="4277469" y="6228904"/>
            <a:ext cx="2875061" cy="454819"/>
            <a:chOff x="0" y="0"/>
            <a:chExt cx="3833415" cy="606425"/>
          </a:xfrm>
        </p:grpSpPr>
        <p:sp>
          <p:nvSpPr>
            <p:cNvPr id="42" name="Freeform 42"/>
            <p:cNvSpPr/>
            <p:nvPr/>
          </p:nvSpPr>
          <p:spPr>
            <a:xfrm>
              <a:off x="0" y="0"/>
              <a:ext cx="3833415" cy="606425"/>
            </a:xfrm>
            <a:custGeom>
              <a:avLst/>
              <a:gdLst/>
              <a:ahLst/>
              <a:cxnLst/>
              <a:rect l="l" t="t" r="r" b="b"/>
              <a:pathLst>
                <a:path w="3833415" h="606425">
                  <a:moveTo>
                    <a:pt x="0" y="0"/>
                  </a:moveTo>
                  <a:lnTo>
                    <a:pt x="3833415" y="0"/>
                  </a:lnTo>
                  <a:lnTo>
                    <a:pt x="3833415" y="606425"/>
                  </a:lnTo>
                  <a:lnTo>
                    <a:pt x="0" y="606425"/>
                  </a:lnTo>
                  <a:close/>
                </a:path>
              </a:pathLst>
            </a:custGeom>
            <a:solidFill>
              <a:srgbClr val="000000">
                <a:alpha val="0"/>
              </a:srgbClr>
            </a:solidFill>
          </p:spPr>
          <p:txBody>
            <a:bodyPr/>
            <a:lstStyle/>
            <a:p>
              <a:endParaRPr lang="en-US"/>
            </a:p>
          </p:txBody>
        </p:sp>
        <p:sp>
          <p:nvSpPr>
            <p:cNvPr id="43" name="TextBox 43"/>
            <p:cNvSpPr txBox="1"/>
            <p:nvPr/>
          </p:nvSpPr>
          <p:spPr>
            <a:xfrm>
              <a:off x="0" y="-85725"/>
              <a:ext cx="3833415" cy="692150"/>
            </a:xfrm>
            <a:prstGeom prst="rect">
              <a:avLst/>
            </a:prstGeom>
          </p:spPr>
          <p:txBody>
            <a:bodyPr lIns="0" tIns="0" rIns="0" bIns="0" rtlCol="0" anchor="t"/>
            <a:lstStyle/>
            <a:p>
              <a:pPr marL="329902" lvl="1" indent="-164951" algn="l">
                <a:lnSpc>
                  <a:spcPts val="3562"/>
                </a:lnSpc>
                <a:buFont typeface="Arial"/>
                <a:buChar char="•"/>
              </a:pPr>
              <a:r>
                <a:rPr lang="en-US" sz="2187">
                  <a:solidFill>
                    <a:srgbClr val="00002E"/>
                  </a:solidFill>
                  <a:latin typeface="PT Sans"/>
                  <a:ea typeface="PT Sans"/>
                  <a:cs typeface="PT Sans"/>
                  <a:sym typeface="PT Sans"/>
                </a:rPr>
                <a:t>Artist</a:t>
              </a:r>
            </a:p>
          </p:txBody>
        </p:sp>
      </p:grpSp>
      <p:grpSp>
        <p:nvGrpSpPr>
          <p:cNvPr id="44" name="Group 44"/>
          <p:cNvGrpSpPr/>
          <p:nvPr/>
        </p:nvGrpSpPr>
        <p:grpSpPr>
          <a:xfrm>
            <a:off x="5714999" y="6225331"/>
            <a:ext cx="2875061" cy="454819"/>
            <a:chOff x="0" y="0"/>
            <a:chExt cx="3833415" cy="606425"/>
          </a:xfrm>
        </p:grpSpPr>
        <p:sp>
          <p:nvSpPr>
            <p:cNvPr id="45" name="Freeform 45"/>
            <p:cNvSpPr/>
            <p:nvPr/>
          </p:nvSpPr>
          <p:spPr>
            <a:xfrm>
              <a:off x="0" y="0"/>
              <a:ext cx="3833415" cy="606425"/>
            </a:xfrm>
            <a:custGeom>
              <a:avLst/>
              <a:gdLst/>
              <a:ahLst/>
              <a:cxnLst/>
              <a:rect l="l" t="t" r="r" b="b"/>
              <a:pathLst>
                <a:path w="3833415" h="606425">
                  <a:moveTo>
                    <a:pt x="0" y="0"/>
                  </a:moveTo>
                  <a:lnTo>
                    <a:pt x="3833415" y="0"/>
                  </a:lnTo>
                  <a:lnTo>
                    <a:pt x="3833415" y="606425"/>
                  </a:lnTo>
                  <a:lnTo>
                    <a:pt x="0" y="606425"/>
                  </a:lnTo>
                  <a:close/>
                </a:path>
              </a:pathLst>
            </a:custGeom>
            <a:solidFill>
              <a:srgbClr val="000000">
                <a:alpha val="0"/>
              </a:srgbClr>
            </a:solidFill>
          </p:spPr>
          <p:txBody>
            <a:bodyPr/>
            <a:lstStyle/>
            <a:p>
              <a:endParaRPr lang="en-US"/>
            </a:p>
          </p:txBody>
        </p:sp>
        <p:sp>
          <p:nvSpPr>
            <p:cNvPr id="46" name="TextBox 46"/>
            <p:cNvSpPr txBox="1"/>
            <p:nvPr/>
          </p:nvSpPr>
          <p:spPr>
            <a:xfrm>
              <a:off x="0" y="-85725"/>
              <a:ext cx="3833415" cy="692150"/>
            </a:xfrm>
            <a:prstGeom prst="rect">
              <a:avLst/>
            </a:prstGeom>
          </p:spPr>
          <p:txBody>
            <a:bodyPr lIns="0" tIns="0" rIns="0" bIns="0" rtlCol="0" anchor="t"/>
            <a:lstStyle/>
            <a:p>
              <a:pPr marL="329902" lvl="1" indent="-164951" algn="l">
                <a:lnSpc>
                  <a:spcPts val="3562"/>
                </a:lnSpc>
                <a:buFont typeface="Arial"/>
                <a:buChar char="•"/>
              </a:pPr>
              <a:r>
                <a:rPr lang="en-US" sz="2187">
                  <a:solidFill>
                    <a:srgbClr val="00002E"/>
                  </a:solidFill>
                  <a:latin typeface="PT Sans"/>
                  <a:ea typeface="PT Sans"/>
                  <a:cs typeface="PT Sans"/>
                  <a:sym typeface="PT Sans"/>
                </a:rPr>
                <a:t>Title</a:t>
              </a:r>
            </a:p>
          </p:txBody>
        </p:sp>
      </p:grpSp>
      <p:grpSp>
        <p:nvGrpSpPr>
          <p:cNvPr id="47" name="Group 47"/>
          <p:cNvGrpSpPr/>
          <p:nvPr/>
        </p:nvGrpSpPr>
        <p:grpSpPr>
          <a:xfrm>
            <a:off x="4277469" y="6747570"/>
            <a:ext cx="2875061" cy="454819"/>
            <a:chOff x="0" y="0"/>
            <a:chExt cx="3833415" cy="606425"/>
          </a:xfrm>
        </p:grpSpPr>
        <p:sp>
          <p:nvSpPr>
            <p:cNvPr id="48" name="Freeform 48"/>
            <p:cNvSpPr/>
            <p:nvPr/>
          </p:nvSpPr>
          <p:spPr>
            <a:xfrm>
              <a:off x="0" y="0"/>
              <a:ext cx="3833415" cy="606425"/>
            </a:xfrm>
            <a:custGeom>
              <a:avLst/>
              <a:gdLst/>
              <a:ahLst/>
              <a:cxnLst/>
              <a:rect l="l" t="t" r="r" b="b"/>
              <a:pathLst>
                <a:path w="3833415" h="606425">
                  <a:moveTo>
                    <a:pt x="0" y="0"/>
                  </a:moveTo>
                  <a:lnTo>
                    <a:pt x="3833415" y="0"/>
                  </a:lnTo>
                  <a:lnTo>
                    <a:pt x="3833415" y="606425"/>
                  </a:lnTo>
                  <a:lnTo>
                    <a:pt x="0" y="606425"/>
                  </a:lnTo>
                  <a:close/>
                </a:path>
              </a:pathLst>
            </a:custGeom>
            <a:solidFill>
              <a:srgbClr val="000000">
                <a:alpha val="0"/>
              </a:srgbClr>
            </a:solidFill>
          </p:spPr>
          <p:txBody>
            <a:bodyPr/>
            <a:lstStyle/>
            <a:p>
              <a:endParaRPr lang="en-US"/>
            </a:p>
          </p:txBody>
        </p:sp>
        <p:sp>
          <p:nvSpPr>
            <p:cNvPr id="49" name="TextBox 49"/>
            <p:cNvSpPr txBox="1"/>
            <p:nvPr/>
          </p:nvSpPr>
          <p:spPr>
            <a:xfrm>
              <a:off x="0" y="-85725"/>
              <a:ext cx="3833415" cy="692150"/>
            </a:xfrm>
            <a:prstGeom prst="rect">
              <a:avLst/>
            </a:prstGeom>
          </p:spPr>
          <p:txBody>
            <a:bodyPr lIns="0" tIns="0" rIns="0" bIns="0" rtlCol="0" anchor="t"/>
            <a:lstStyle/>
            <a:p>
              <a:pPr marL="329902" lvl="1" indent="-164951" algn="l">
                <a:lnSpc>
                  <a:spcPts val="3562"/>
                </a:lnSpc>
                <a:buFont typeface="Arial"/>
                <a:buChar char="•"/>
              </a:pPr>
              <a:r>
                <a:rPr lang="en-US" sz="2187">
                  <a:solidFill>
                    <a:srgbClr val="00002E"/>
                  </a:solidFill>
                  <a:latin typeface="PT Sans"/>
                  <a:ea typeface="PT Sans"/>
                  <a:cs typeface="PT Sans"/>
                  <a:sym typeface="PT Sans"/>
                </a:rPr>
                <a:t>Album</a:t>
              </a:r>
            </a:p>
          </p:txBody>
        </p:sp>
      </p:grpSp>
      <p:grpSp>
        <p:nvGrpSpPr>
          <p:cNvPr id="50" name="Group 50"/>
          <p:cNvGrpSpPr/>
          <p:nvPr/>
        </p:nvGrpSpPr>
        <p:grpSpPr>
          <a:xfrm>
            <a:off x="5714999" y="6747570"/>
            <a:ext cx="2875061" cy="454819"/>
            <a:chOff x="0" y="0"/>
            <a:chExt cx="3833415" cy="606425"/>
          </a:xfrm>
        </p:grpSpPr>
        <p:sp>
          <p:nvSpPr>
            <p:cNvPr id="51" name="Freeform 51"/>
            <p:cNvSpPr/>
            <p:nvPr/>
          </p:nvSpPr>
          <p:spPr>
            <a:xfrm>
              <a:off x="0" y="0"/>
              <a:ext cx="3833415" cy="606425"/>
            </a:xfrm>
            <a:custGeom>
              <a:avLst/>
              <a:gdLst/>
              <a:ahLst/>
              <a:cxnLst/>
              <a:rect l="l" t="t" r="r" b="b"/>
              <a:pathLst>
                <a:path w="3833415" h="606425">
                  <a:moveTo>
                    <a:pt x="0" y="0"/>
                  </a:moveTo>
                  <a:lnTo>
                    <a:pt x="3833415" y="0"/>
                  </a:lnTo>
                  <a:lnTo>
                    <a:pt x="3833415" y="606425"/>
                  </a:lnTo>
                  <a:lnTo>
                    <a:pt x="0" y="606425"/>
                  </a:lnTo>
                  <a:close/>
                </a:path>
              </a:pathLst>
            </a:custGeom>
            <a:solidFill>
              <a:srgbClr val="000000">
                <a:alpha val="0"/>
              </a:srgbClr>
            </a:solidFill>
          </p:spPr>
          <p:txBody>
            <a:bodyPr/>
            <a:lstStyle/>
            <a:p>
              <a:endParaRPr lang="en-US"/>
            </a:p>
          </p:txBody>
        </p:sp>
        <p:sp>
          <p:nvSpPr>
            <p:cNvPr id="52" name="TextBox 52"/>
            <p:cNvSpPr txBox="1"/>
            <p:nvPr/>
          </p:nvSpPr>
          <p:spPr>
            <a:xfrm>
              <a:off x="0" y="-85725"/>
              <a:ext cx="3833415" cy="692150"/>
            </a:xfrm>
            <a:prstGeom prst="rect">
              <a:avLst/>
            </a:prstGeom>
          </p:spPr>
          <p:txBody>
            <a:bodyPr lIns="0" tIns="0" rIns="0" bIns="0" rtlCol="0" anchor="t"/>
            <a:lstStyle/>
            <a:p>
              <a:pPr marL="329902" lvl="1" indent="-164951" algn="l">
                <a:lnSpc>
                  <a:spcPts val="3562"/>
                </a:lnSpc>
                <a:buFont typeface="Arial"/>
                <a:buChar char="•"/>
              </a:pPr>
              <a:r>
                <a:rPr lang="en-US" sz="2187">
                  <a:solidFill>
                    <a:srgbClr val="00002E"/>
                  </a:solidFill>
                  <a:latin typeface="PT Sans"/>
                  <a:ea typeface="PT Sans"/>
                  <a:cs typeface="PT Sans"/>
                  <a:sym typeface="PT Sans"/>
                </a:rPr>
                <a:t>Year</a:t>
              </a:r>
            </a:p>
          </p:txBody>
        </p:sp>
      </p:grpSp>
      <p:grpSp>
        <p:nvGrpSpPr>
          <p:cNvPr id="53" name="Group 53"/>
          <p:cNvGrpSpPr/>
          <p:nvPr/>
        </p:nvGrpSpPr>
        <p:grpSpPr>
          <a:xfrm>
            <a:off x="4277469" y="7269064"/>
            <a:ext cx="2875061" cy="454819"/>
            <a:chOff x="0" y="0"/>
            <a:chExt cx="3833415" cy="606425"/>
          </a:xfrm>
        </p:grpSpPr>
        <p:sp>
          <p:nvSpPr>
            <p:cNvPr id="54" name="Freeform 54"/>
            <p:cNvSpPr/>
            <p:nvPr/>
          </p:nvSpPr>
          <p:spPr>
            <a:xfrm>
              <a:off x="0" y="0"/>
              <a:ext cx="3833415" cy="606425"/>
            </a:xfrm>
            <a:custGeom>
              <a:avLst/>
              <a:gdLst/>
              <a:ahLst/>
              <a:cxnLst/>
              <a:rect l="l" t="t" r="r" b="b"/>
              <a:pathLst>
                <a:path w="3833415" h="606425">
                  <a:moveTo>
                    <a:pt x="0" y="0"/>
                  </a:moveTo>
                  <a:lnTo>
                    <a:pt x="3833415" y="0"/>
                  </a:lnTo>
                  <a:lnTo>
                    <a:pt x="3833415" y="606425"/>
                  </a:lnTo>
                  <a:lnTo>
                    <a:pt x="0" y="606425"/>
                  </a:lnTo>
                  <a:close/>
                </a:path>
              </a:pathLst>
            </a:custGeom>
            <a:solidFill>
              <a:srgbClr val="000000">
                <a:alpha val="0"/>
              </a:srgbClr>
            </a:solidFill>
          </p:spPr>
          <p:txBody>
            <a:bodyPr/>
            <a:lstStyle/>
            <a:p>
              <a:endParaRPr lang="en-US"/>
            </a:p>
          </p:txBody>
        </p:sp>
        <p:sp>
          <p:nvSpPr>
            <p:cNvPr id="55" name="TextBox 55"/>
            <p:cNvSpPr txBox="1"/>
            <p:nvPr/>
          </p:nvSpPr>
          <p:spPr>
            <a:xfrm>
              <a:off x="0" y="-85725"/>
              <a:ext cx="3833415" cy="692150"/>
            </a:xfrm>
            <a:prstGeom prst="rect">
              <a:avLst/>
            </a:prstGeom>
          </p:spPr>
          <p:txBody>
            <a:bodyPr lIns="0" tIns="0" rIns="0" bIns="0" rtlCol="0" anchor="t"/>
            <a:lstStyle/>
            <a:p>
              <a:pPr marL="329902" lvl="1" indent="-164951" algn="l">
                <a:lnSpc>
                  <a:spcPts val="3562"/>
                </a:lnSpc>
                <a:buFont typeface="Arial"/>
                <a:buChar char="•"/>
              </a:pPr>
              <a:r>
                <a:rPr lang="en-US" sz="2187">
                  <a:solidFill>
                    <a:srgbClr val="00002E"/>
                  </a:solidFill>
                  <a:latin typeface="PT Sans"/>
                  <a:ea typeface="PT Sans"/>
                  <a:cs typeface="PT Sans"/>
                  <a:sym typeface="PT Sans"/>
                </a:rPr>
                <a:t>Date</a:t>
              </a:r>
            </a:p>
          </p:txBody>
        </p:sp>
      </p:grpSp>
      <p:grpSp>
        <p:nvGrpSpPr>
          <p:cNvPr id="56" name="Group 56"/>
          <p:cNvGrpSpPr/>
          <p:nvPr/>
        </p:nvGrpSpPr>
        <p:grpSpPr>
          <a:xfrm>
            <a:off x="5714999" y="7269064"/>
            <a:ext cx="2875061" cy="454819"/>
            <a:chOff x="0" y="0"/>
            <a:chExt cx="3833415" cy="606425"/>
          </a:xfrm>
        </p:grpSpPr>
        <p:sp>
          <p:nvSpPr>
            <p:cNvPr id="57" name="Freeform 57"/>
            <p:cNvSpPr/>
            <p:nvPr/>
          </p:nvSpPr>
          <p:spPr>
            <a:xfrm>
              <a:off x="0" y="0"/>
              <a:ext cx="3833415" cy="606425"/>
            </a:xfrm>
            <a:custGeom>
              <a:avLst/>
              <a:gdLst/>
              <a:ahLst/>
              <a:cxnLst/>
              <a:rect l="l" t="t" r="r" b="b"/>
              <a:pathLst>
                <a:path w="3833415" h="606425">
                  <a:moveTo>
                    <a:pt x="0" y="0"/>
                  </a:moveTo>
                  <a:lnTo>
                    <a:pt x="3833415" y="0"/>
                  </a:lnTo>
                  <a:lnTo>
                    <a:pt x="3833415" y="606425"/>
                  </a:lnTo>
                  <a:lnTo>
                    <a:pt x="0" y="606425"/>
                  </a:lnTo>
                  <a:close/>
                </a:path>
              </a:pathLst>
            </a:custGeom>
            <a:solidFill>
              <a:srgbClr val="000000">
                <a:alpha val="0"/>
              </a:srgbClr>
            </a:solidFill>
          </p:spPr>
          <p:txBody>
            <a:bodyPr/>
            <a:lstStyle/>
            <a:p>
              <a:endParaRPr lang="en-US"/>
            </a:p>
          </p:txBody>
        </p:sp>
        <p:sp>
          <p:nvSpPr>
            <p:cNvPr id="58" name="TextBox 58"/>
            <p:cNvSpPr txBox="1"/>
            <p:nvPr/>
          </p:nvSpPr>
          <p:spPr>
            <a:xfrm>
              <a:off x="0" y="-85725"/>
              <a:ext cx="3833415" cy="692150"/>
            </a:xfrm>
            <a:prstGeom prst="rect">
              <a:avLst/>
            </a:prstGeom>
          </p:spPr>
          <p:txBody>
            <a:bodyPr lIns="0" tIns="0" rIns="0" bIns="0" rtlCol="0" anchor="t"/>
            <a:lstStyle/>
            <a:p>
              <a:pPr marL="329902" lvl="1" indent="-164951" algn="l">
                <a:lnSpc>
                  <a:spcPts val="3562"/>
                </a:lnSpc>
                <a:buFont typeface="Arial"/>
                <a:buChar char="•"/>
              </a:pPr>
              <a:r>
                <a:rPr lang="en-US" sz="2187">
                  <a:solidFill>
                    <a:srgbClr val="00002E"/>
                  </a:solidFill>
                  <a:latin typeface="PT Sans"/>
                  <a:ea typeface="PT Sans"/>
                  <a:cs typeface="PT Sans"/>
                  <a:sym typeface="PT Sans"/>
                </a:rPr>
                <a:t>Lyric</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txBody>
            <a:bodyPr/>
            <a:lstStyle/>
            <a:p>
              <a:endParaRPr lang="en-US"/>
            </a:p>
          </p:txBody>
        </p:sp>
      </p:grpSp>
      <p:sp>
        <p:nvSpPr>
          <p:cNvPr id="5" name="Freeform 5"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grpSp>
        <p:nvGrpSpPr>
          <p:cNvPr id="6" name="Group 6"/>
          <p:cNvGrpSpPr/>
          <p:nvPr/>
        </p:nvGrpSpPr>
        <p:grpSpPr>
          <a:xfrm>
            <a:off x="1047155" y="1070670"/>
            <a:ext cx="7040612" cy="880021"/>
            <a:chOff x="0" y="0"/>
            <a:chExt cx="9387483" cy="1173362"/>
          </a:xfrm>
        </p:grpSpPr>
        <p:sp>
          <p:nvSpPr>
            <p:cNvPr id="7" name="Freeform 7"/>
            <p:cNvSpPr/>
            <p:nvPr/>
          </p:nvSpPr>
          <p:spPr>
            <a:xfrm>
              <a:off x="0" y="0"/>
              <a:ext cx="9387484" cy="1173362"/>
            </a:xfrm>
            <a:custGeom>
              <a:avLst/>
              <a:gdLst/>
              <a:ahLst/>
              <a:cxnLst/>
              <a:rect l="l" t="t" r="r" b="b"/>
              <a:pathLst>
                <a:path w="9387484" h="1173362">
                  <a:moveTo>
                    <a:pt x="0" y="0"/>
                  </a:moveTo>
                  <a:lnTo>
                    <a:pt x="9387484" y="0"/>
                  </a:lnTo>
                  <a:lnTo>
                    <a:pt x="9387484" y="1173362"/>
                  </a:lnTo>
                  <a:lnTo>
                    <a:pt x="0" y="1173362"/>
                  </a:lnTo>
                  <a:close/>
                </a:path>
              </a:pathLst>
            </a:custGeom>
            <a:solidFill>
              <a:srgbClr val="000000">
                <a:alpha val="0"/>
              </a:srgbClr>
            </a:solidFill>
          </p:spPr>
          <p:txBody>
            <a:bodyPr/>
            <a:lstStyle/>
            <a:p>
              <a:endParaRPr lang="en-US"/>
            </a:p>
          </p:txBody>
        </p:sp>
        <p:sp>
          <p:nvSpPr>
            <p:cNvPr id="8" name="TextBox 8"/>
            <p:cNvSpPr txBox="1"/>
            <p:nvPr/>
          </p:nvSpPr>
          <p:spPr>
            <a:xfrm>
              <a:off x="0" y="-28575"/>
              <a:ext cx="9387483" cy="1201937"/>
            </a:xfrm>
            <a:prstGeom prst="rect">
              <a:avLst/>
            </a:prstGeom>
          </p:spPr>
          <p:txBody>
            <a:bodyPr lIns="0" tIns="0" rIns="0" bIns="0" rtlCol="0" anchor="t"/>
            <a:lstStyle/>
            <a:p>
              <a:pPr algn="l">
                <a:lnSpc>
                  <a:spcPts val="6875"/>
                </a:lnSpc>
              </a:pPr>
              <a:r>
                <a:rPr lang="en-US" sz="5500" b="1">
                  <a:solidFill>
                    <a:srgbClr val="00002E"/>
                  </a:solidFill>
                  <a:latin typeface="Nunito Bold"/>
                  <a:ea typeface="Nunito Bold"/>
                  <a:cs typeface="Nunito Bold"/>
                  <a:sym typeface="Nunito Bold"/>
                </a:rPr>
                <a:t>Data Preprocessing</a:t>
              </a:r>
            </a:p>
          </p:txBody>
        </p:sp>
      </p:grpSp>
      <p:grpSp>
        <p:nvGrpSpPr>
          <p:cNvPr id="9" name="Group 9"/>
          <p:cNvGrpSpPr/>
          <p:nvPr/>
        </p:nvGrpSpPr>
        <p:grpSpPr>
          <a:xfrm>
            <a:off x="1032867" y="2385120"/>
            <a:ext cx="4546848" cy="2260998"/>
            <a:chOff x="0" y="0"/>
            <a:chExt cx="6062463" cy="3014663"/>
          </a:xfrm>
        </p:grpSpPr>
        <p:sp>
          <p:nvSpPr>
            <p:cNvPr id="10" name="Freeform 10"/>
            <p:cNvSpPr/>
            <p:nvPr/>
          </p:nvSpPr>
          <p:spPr>
            <a:xfrm>
              <a:off x="19050" y="19050"/>
              <a:ext cx="6024245" cy="2976499"/>
            </a:xfrm>
            <a:custGeom>
              <a:avLst/>
              <a:gdLst/>
              <a:ahLst/>
              <a:cxnLst/>
              <a:rect l="l" t="t" r="r" b="b"/>
              <a:pathLst>
                <a:path w="6024245" h="2976499">
                  <a:moveTo>
                    <a:pt x="0" y="598424"/>
                  </a:moveTo>
                  <a:cubicBezTo>
                    <a:pt x="0" y="267970"/>
                    <a:pt x="269621" y="0"/>
                    <a:pt x="602234" y="0"/>
                  </a:cubicBezTo>
                  <a:lnTo>
                    <a:pt x="5422011" y="0"/>
                  </a:lnTo>
                  <a:cubicBezTo>
                    <a:pt x="5754624" y="0"/>
                    <a:pt x="6024245" y="267970"/>
                    <a:pt x="6024245" y="598424"/>
                  </a:cubicBezTo>
                  <a:lnTo>
                    <a:pt x="6024245" y="2378075"/>
                  </a:lnTo>
                  <a:cubicBezTo>
                    <a:pt x="6024245" y="2708529"/>
                    <a:pt x="5754624" y="2976499"/>
                    <a:pt x="5422011" y="2976499"/>
                  </a:cubicBezTo>
                  <a:lnTo>
                    <a:pt x="602234" y="2976499"/>
                  </a:lnTo>
                  <a:cubicBezTo>
                    <a:pt x="269621" y="2976499"/>
                    <a:pt x="0" y="2708529"/>
                    <a:pt x="0" y="2378075"/>
                  </a:cubicBezTo>
                  <a:close/>
                </a:path>
              </a:pathLst>
            </a:custGeom>
            <a:solidFill>
              <a:srgbClr val="F3F3FF"/>
            </a:solidFill>
          </p:spPr>
          <p:txBody>
            <a:bodyPr/>
            <a:lstStyle/>
            <a:p>
              <a:endParaRPr lang="en-US"/>
            </a:p>
          </p:txBody>
        </p:sp>
        <p:sp>
          <p:nvSpPr>
            <p:cNvPr id="11" name="Freeform 11"/>
            <p:cNvSpPr/>
            <p:nvPr/>
          </p:nvSpPr>
          <p:spPr>
            <a:xfrm>
              <a:off x="0" y="0"/>
              <a:ext cx="6062345" cy="3014726"/>
            </a:xfrm>
            <a:custGeom>
              <a:avLst/>
              <a:gdLst/>
              <a:ahLst/>
              <a:cxnLst/>
              <a:rect l="l" t="t" r="r" b="b"/>
              <a:pathLst>
                <a:path w="6062345" h="3014726">
                  <a:moveTo>
                    <a:pt x="0" y="617474"/>
                  </a:moveTo>
                  <a:cubicBezTo>
                    <a:pt x="0" y="276352"/>
                    <a:pt x="278257" y="0"/>
                    <a:pt x="621284" y="0"/>
                  </a:cubicBezTo>
                  <a:lnTo>
                    <a:pt x="5441061" y="0"/>
                  </a:lnTo>
                  <a:lnTo>
                    <a:pt x="5441061" y="19050"/>
                  </a:lnTo>
                  <a:lnTo>
                    <a:pt x="5441061" y="0"/>
                  </a:lnTo>
                  <a:cubicBezTo>
                    <a:pt x="5784088" y="0"/>
                    <a:pt x="6062345" y="276352"/>
                    <a:pt x="6062345" y="617474"/>
                  </a:cubicBezTo>
                  <a:lnTo>
                    <a:pt x="6043295" y="617474"/>
                  </a:lnTo>
                  <a:lnTo>
                    <a:pt x="6062345" y="617474"/>
                  </a:lnTo>
                  <a:lnTo>
                    <a:pt x="6062345" y="2397125"/>
                  </a:lnTo>
                  <a:lnTo>
                    <a:pt x="6043295" y="2397125"/>
                  </a:lnTo>
                  <a:lnTo>
                    <a:pt x="6062345" y="2397125"/>
                  </a:lnTo>
                  <a:cubicBezTo>
                    <a:pt x="6062345" y="2738247"/>
                    <a:pt x="5784088" y="3014599"/>
                    <a:pt x="5441061" y="3014599"/>
                  </a:cubicBezTo>
                  <a:lnTo>
                    <a:pt x="5441061" y="2995549"/>
                  </a:lnTo>
                  <a:lnTo>
                    <a:pt x="5441061" y="3014599"/>
                  </a:lnTo>
                  <a:lnTo>
                    <a:pt x="621284" y="3014599"/>
                  </a:lnTo>
                  <a:lnTo>
                    <a:pt x="621284" y="2995549"/>
                  </a:lnTo>
                  <a:lnTo>
                    <a:pt x="621284" y="3014599"/>
                  </a:lnTo>
                  <a:cubicBezTo>
                    <a:pt x="278257" y="3014726"/>
                    <a:pt x="0" y="2738374"/>
                    <a:pt x="0" y="2397125"/>
                  </a:cubicBezTo>
                  <a:lnTo>
                    <a:pt x="0" y="617474"/>
                  </a:lnTo>
                  <a:lnTo>
                    <a:pt x="19050" y="617474"/>
                  </a:lnTo>
                  <a:lnTo>
                    <a:pt x="0" y="617474"/>
                  </a:lnTo>
                  <a:moveTo>
                    <a:pt x="38100" y="617474"/>
                  </a:moveTo>
                  <a:lnTo>
                    <a:pt x="38100" y="2397125"/>
                  </a:lnTo>
                  <a:lnTo>
                    <a:pt x="19050" y="2397125"/>
                  </a:lnTo>
                  <a:lnTo>
                    <a:pt x="38100" y="2397125"/>
                  </a:lnTo>
                  <a:cubicBezTo>
                    <a:pt x="38100" y="2717038"/>
                    <a:pt x="299085" y="2976499"/>
                    <a:pt x="621284" y="2976499"/>
                  </a:cubicBezTo>
                  <a:lnTo>
                    <a:pt x="5441061" y="2976499"/>
                  </a:lnTo>
                  <a:cubicBezTo>
                    <a:pt x="5763260" y="2976499"/>
                    <a:pt x="6024245" y="2717038"/>
                    <a:pt x="6024245" y="2397125"/>
                  </a:cubicBezTo>
                  <a:lnTo>
                    <a:pt x="6024245" y="617474"/>
                  </a:lnTo>
                  <a:cubicBezTo>
                    <a:pt x="6024372" y="297561"/>
                    <a:pt x="5763387" y="38100"/>
                    <a:pt x="5441061" y="38100"/>
                  </a:cubicBezTo>
                  <a:lnTo>
                    <a:pt x="621284" y="38100"/>
                  </a:lnTo>
                  <a:lnTo>
                    <a:pt x="621284" y="19050"/>
                  </a:lnTo>
                  <a:lnTo>
                    <a:pt x="621284" y="38100"/>
                  </a:lnTo>
                  <a:cubicBezTo>
                    <a:pt x="299085" y="38100"/>
                    <a:pt x="38100" y="297561"/>
                    <a:pt x="38100" y="617474"/>
                  </a:cubicBezTo>
                  <a:close/>
                </a:path>
              </a:pathLst>
            </a:custGeom>
            <a:solidFill>
              <a:srgbClr val="2D4DF2"/>
            </a:solidFill>
          </p:spPr>
          <p:txBody>
            <a:bodyPr/>
            <a:lstStyle/>
            <a:p>
              <a:endParaRPr lang="en-US"/>
            </a:p>
          </p:txBody>
        </p:sp>
      </p:grpSp>
      <p:grpSp>
        <p:nvGrpSpPr>
          <p:cNvPr id="12" name="Group 12"/>
          <p:cNvGrpSpPr/>
          <p:nvPr/>
        </p:nvGrpSpPr>
        <p:grpSpPr>
          <a:xfrm>
            <a:off x="1374874" y="2727126"/>
            <a:ext cx="3520231" cy="439936"/>
            <a:chOff x="0" y="0"/>
            <a:chExt cx="4693642" cy="586582"/>
          </a:xfrm>
        </p:grpSpPr>
        <p:sp>
          <p:nvSpPr>
            <p:cNvPr id="13" name="Freeform 13"/>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txBody>
            <a:bodyPr/>
            <a:lstStyle/>
            <a:p>
              <a:endParaRPr lang="en-US"/>
            </a:p>
          </p:txBody>
        </p:sp>
        <p:sp>
          <p:nvSpPr>
            <p:cNvPr id="14" name="TextBox 14"/>
            <p:cNvSpPr txBox="1"/>
            <p:nvPr/>
          </p:nvSpPr>
          <p:spPr>
            <a:xfrm>
              <a:off x="0" y="-19050"/>
              <a:ext cx="4693642" cy="605632"/>
            </a:xfrm>
            <a:prstGeom prst="rect">
              <a:avLst/>
            </a:prstGeom>
          </p:spPr>
          <p:txBody>
            <a:bodyPr lIns="0" tIns="0" rIns="0" bIns="0" rtlCol="0" anchor="t"/>
            <a:lstStyle/>
            <a:p>
              <a:pPr algn="l">
                <a:lnSpc>
                  <a:spcPts val="3437"/>
                </a:lnSpc>
              </a:pPr>
              <a:r>
                <a:rPr lang="en-US" sz="2750" b="1">
                  <a:solidFill>
                    <a:srgbClr val="00002E"/>
                  </a:solidFill>
                  <a:latin typeface="Nunito Bold"/>
                  <a:ea typeface="Nunito Bold"/>
                  <a:cs typeface="Nunito Bold"/>
                  <a:sym typeface="Nunito Bold"/>
                </a:rPr>
                <a:t>Normalize</a:t>
              </a:r>
            </a:p>
          </p:txBody>
        </p:sp>
      </p:grpSp>
      <p:grpSp>
        <p:nvGrpSpPr>
          <p:cNvPr id="15" name="Group 15"/>
          <p:cNvGrpSpPr/>
          <p:nvPr/>
        </p:nvGrpSpPr>
        <p:grpSpPr>
          <a:xfrm>
            <a:off x="1374874" y="3346549"/>
            <a:ext cx="3862834" cy="957560"/>
            <a:chOff x="0" y="0"/>
            <a:chExt cx="5150445" cy="1276747"/>
          </a:xfrm>
        </p:grpSpPr>
        <p:sp>
          <p:nvSpPr>
            <p:cNvPr id="16" name="Freeform 16"/>
            <p:cNvSpPr/>
            <p:nvPr/>
          </p:nvSpPr>
          <p:spPr>
            <a:xfrm>
              <a:off x="0" y="0"/>
              <a:ext cx="5150445" cy="1276747"/>
            </a:xfrm>
            <a:custGeom>
              <a:avLst/>
              <a:gdLst/>
              <a:ahLst/>
              <a:cxnLst/>
              <a:rect l="l" t="t" r="r" b="b"/>
              <a:pathLst>
                <a:path w="5150445" h="1276747">
                  <a:moveTo>
                    <a:pt x="0" y="0"/>
                  </a:moveTo>
                  <a:lnTo>
                    <a:pt x="5150445" y="0"/>
                  </a:lnTo>
                  <a:lnTo>
                    <a:pt x="5150445" y="1276747"/>
                  </a:lnTo>
                  <a:lnTo>
                    <a:pt x="0" y="1276747"/>
                  </a:lnTo>
                  <a:close/>
                </a:path>
              </a:pathLst>
            </a:custGeom>
            <a:solidFill>
              <a:srgbClr val="000000">
                <a:alpha val="0"/>
              </a:srgbClr>
            </a:solidFill>
          </p:spPr>
          <p:txBody>
            <a:bodyPr/>
            <a:lstStyle/>
            <a:p>
              <a:endParaRPr lang="en-US"/>
            </a:p>
          </p:txBody>
        </p:sp>
        <p:sp>
          <p:nvSpPr>
            <p:cNvPr id="17" name="TextBox 17"/>
            <p:cNvSpPr txBox="1"/>
            <p:nvPr/>
          </p:nvSpPr>
          <p:spPr>
            <a:xfrm>
              <a:off x="0" y="-95250"/>
              <a:ext cx="5150445" cy="1371997"/>
            </a:xfrm>
            <a:prstGeom prst="rect">
              <a:avLst/>
            </a:prstGeom>
          </p:spPr>
          <p:txBody>
            <a:bodyPr lIns="0" tIns="0" rIns="0" bIns="0" rtlCol="0" anchor="t"/>
            <a:lstStyle/>
            <a:p>
              <a:pPr algn="l">
                <a:lnSpc>
                  <a:spcPts val="3750"/>
                </a:lnSpc>
              </a:pPr>
              <a:r>
                <a:rPr lang="en-US" sz="2312">
                  <a:solidFill>
                    <a:srgbClr val="00002E"/>
                  </a:solidFill>
                  <a:latin typeface="PT Sans"/>
                  <a:ea typeface="PT Sans"/>
                  <a:cs typeface="PT Sans"/>
                  <a:sym typeface="PT Sans"/>
                </a:rPr>
                <a:t>Lowercase all lyrics for uniformity</a:t>
              </a:r>
            </a:p>
          </p:txBody>
        </p:sp>
      </p:grpSp>
      <p:grpSp>
        <p:nvGrpSpPr>
          <p:cNvPr id="18" name="Group 18"/>
          <p:cNvGrpSpPr/>
          <p:nvPr/>
        </p:nvGrpSpPr>
        <p:grpSpPr>
          <a:xfrm>
            <a:off x="5850285" y="2385120"/>
            <a:ext cx="4546848" cy="2260998"/>
            <a:chOff x="0" y="0"/>
            <a:chExt cx="6062463" cy="3014663"/>
          </a:xfrm>
        </p:grpSpPr>
        <p:sp>
          <p:nvSpPr>
            <p:cNvPr id="19" name="Freeform 19"/>
            <p:cNvSpPr/>
            <p:nvPr/>
          </p:nvSpPr>
          <p:spPr>
            <a:xfrm>
              <a:off x="19050" y="19050"/>
              <a:ext cx="6024245" cy="2976499"/>
            </a:xfrm>
            <a:custGeom>
              <a:avLst/>
              <a:gdLst/>
              <a:ahLst/>
              <a:cxnLst/>
              <a:rect l="l" t="t" r="r" b="b"/>
              <a:pathLst>
                <a:path w="6024245" h="2976499">
                  <a:moveTo>
                    <a:pt x="0" y="598424"/>
                  </a:moveTo>
                  <a:cubicBezTo>
                    <a:pt x="0" y="267970"/>
                    <a:pt x="269621" y="0"/>
                    <a:pt x="602234" y="0"/>
                  </a:cubicBezTo>
                  <a:lnTo>
                    <a:pt x="5422011" y="0"/>
                  </a:lnTo>
                  <a:cubicBezTo>
                    <a:pt x="5754624" y="0"/>
                    <a:pt x="6024245" y="267970"/>
                    <a:pt x="6024245" y="598424"/>
                  </a:cubicBezTo>
                  <a:lnTo>
                    <a:pt x="6024245" y="2378075"/>
                  </a:lnTo>
                  <a:cubicBezTo>
                    <a:pt x="6024245" y="2708529"/>
                    <a:pt x="5754624" y="2976499"/>
                    <a:pt x="5422011" y="2976499"/>
                  </a:cubicBezTo>
                  <a:lnTo>
                    <a:pt x="602234" y="2976499"/>
                  </a:lnTo>
                  <a:cubicBezTo>
                    <a:pt x="269621" y="2976499"/>
                    <a:pt x="0" y="2708529"/>
                    <a:pt x="0" y="2378075"/>
                  </a:cubicBezTo>
                  <a:close/>
                </a:path>
              </a:pathLst>
            </a:custGeom>
            <a:solidFill>
              <a:srgbClr val="F3F3FF"/>
            </a:solidFill>
          </p:spPr>
          <p:txBody>
            <a:bodyPr/>
            <a:lstStyle/>
            <a:p>
              <a:endParaRPr lang="en-US"/>
            </a:p>
          </p:txBody>
        </p:sp>
        <p:sp>
          <p:nvSpPr>
            <p:cNvPr id="20" name="Freeform 20"/>
            <p:cNvSpPr/>
            <p:nvPr/>
          </p:nvSpPr>
          <p:spPr>
            <a:xfrm>
              <a:off x="0" y="0"/>
              <a:ext cx="6062345" cy="3014726"/>
            </a:xfrm>
            <a:custGeom>
              <a:avLst/>
              <a:gdLst/>
              <a:ahLst/>
              <a:cxnLst/>
              <a:rect l="l" t="t" r="r" b="b"/>
              <a:pathLst>
                <a:path w="6062345" h="3014726">
                  <a:moveTo>
                    <a:pt x="0" y="617474"/>
                  </a:moveTo>
                  <a:cubicBezTo>
                    <a:pt x="0" y="276352"/>
                    <a:pt x="278257" y="0"/>
                    <a:pt x="621284" y="0"/>
                  </a:cubicBezTo>
                  <a:lnTo>
                    <a:pt x="5441061" y="0"/>
                  </a:lnTo>
                  <a:lnTo>
                    <a:pt x="5441061" y="19050"/>
                  </a:lnTo>
                  <a:lnTo>
                    <a:pt x="5441061" y="0"/>
                  </a:lnTo>
                  <a:cubicBezTo>
                    <a:pt x="5784088" y="0"/>
                    <a:pt x="6062345" y="276352"/>
                    <a:pt x="6062345" y="617474"/>
                  </a:cubicBezTo>
                  <a:lnTo>
                    <a:pt x="6043295" y="617474"/>
                  </a:lnTo>
                  <a:lnTo>
                    <a:pt x="6062345" y="617474"/>
                  </a:lnTo>
                  <a:lnTo>
                    <a:pt x="6062345" y="2397125"/>
                  </a:lnTo>
                  <a:lnTo>
                    <a:pt x="6043295" y="2397125"/>
                  </a:lnTo>
                  <a:lnTo>
                    <a:pt x="6062345" y="2397125"/>
                  </a:lnTo>
                  <a:cubicBezTo>
                    <a:pt x="6062345" y="2738247"/>
                    <a:pt x="5784088" y="3014599"/>
                    <a:pt x="5441061" y="3014599"/>
                  </a:cubicBezTo>
                  <a:lnTo>
                    <a:pt x="5441061" y="2995549"/>
                  </a:lnTo>
                  <a:lnTo>
                    <a:pt x="5441061" y="3014599"/>
                  </a:lnTo>
                  <a:lnTo>
                    <a:pt x="621284" y="3014599"/>
                  </a:lnTo>
                  <a:lnTo>
                    <a:pt x="621284" y="2995549"/>
                  </a:lnTo>
                  <a:lnTo>
                    <a:pt x="621284" y="3014599"/>
                  </a:lnTo>
                  <a:cubicBezTo>
                    <a:pt x="278257" y="3014726"/>
                    <a:pt x="0" y="2738374"/>
                    <a:pt x="0" y="2397125"/>
                  </a:cubicBezTo>
                  <a:lnTo>
                    <a:pt x="0" y="617474"/>
                  </a:lnTo>
                  <a:lnTo>
                    <a:pt x="19050" y="617474"/>
                  </a:lnTo>
                  <a:lnTo>
                    <a:pt x="0" y="617474"/>
                  </a:lnTo>
                  <a:moveTo>
                    <a:pt x="38100" y="617474"/>
                  </a:moveTo>
                  <a:lnTo>
                    <a:pt x="38100" y="2397125"/>
                  </a:lnTo>
                  <a:lnTo>
                    <a:pt x="19050" y="2397125"/>
                  </a:lnTo>
                  <a:lnTo>
                    <a:pt x="38100" y="2397125"/>
                  </a:lnTo>
                  <a:cubicBezTo>
                    <a:pt x="38100" y="2717038"/>
                    <a:pt x="299085" y="2976499"/>
                    <a:pt x="621284" y="2976499"/>
                  </a:cubicBezTo>
                  <a:lnTo>
                    <a:pt x="5441061" y="2976499"/>
                  </a:lnTo>
                  <a:cubicBezTo>
                    <a:pt x="5763260" y="2976499"/>
                    <a:pt x="6024245" y="2717038"/>
                    <a:pt x="6024245" y="2397125"/>
                  </a:cubicBezTo>
                  <a:lnTo>
                    <a:pt x="6024245" y="617474"/>
                  </a:lnTo>
                  <a:cubicBezTo>
                    <a:pt x="6024372" y="297561"/>
                    <a:pt x="5763387" y="38100"/>
                    <a:pt x="5441061" y="38100"/>
                  </a:cubicBezTo>
                  <a:lnTo>
                    <a:pt x="621284" y="38100"/>
                  </a:lnTo>
                  <a:lnTo>
                    <a:pt x="621284" y="19050"/>
                  </a:lnTo>
                  <a:lnTo>
                    <a:pt x="621284" y="38100"/>
                  </a:lnTo>
                  <a:cubicBezTo>
                    <a:pt x="299085" y="38100"/>
                    <a:pt x="38100" y="297561"/>
                    <a:pt x="38100" y="617474"/>
                  </a:cubicBezTo>
                  <a:close/>
                </a:path>
              </a:pathLst>
            </a:custGeom>
            <a:solidFill>
              <a:srgbClr val="018CE1"/>
            </a:solidFill>
          </p:spPr>
          <p:txBody>
            <a:bodyPr/>
            <a:lstStyle/>
            <a:p>
              <a:endParaRPr lang="en-US"/>
            </a:p>
          </p:txBody>
        </p:sp>
      </p:grpSp>
      <p:grpSp>
        <p:nvGrpSpPr>
          <p:cNvPr id="21" name="Group 21"/>
          <p:cNvGrpSpPr/>
          <p:nvPr/>
        </p:nvGrpSpPr>
        <p:grpSpPr>
          <a:xfrm>
            <a:off x="6192291" y="2727126"/>
            <a:ext cx="3520231" cy="439936"/>
            <a:chOff x="0" y="0"/>
            <a:chExt cx="4693642" cy="586582"/>
          </a:xfrm>
        </p:grpSpPr>
        <p:sp>
          <p:nvSpPr>
            <p:cNvPr id="22" name="Freeform 22"/>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txBody>
            <a:bodyPr/>
            <a:lstStyle/>
            <a:p>
              <a:endParaRPr lang="en-US"/>
            </a:p>
          </p:txBody>
        </p:sp>
        <p:sp>
          <p:nvSpPr>
            <p:cNvPr id="23" name="TextBox 23"/>
            <p:cNvSpPr txBox="1"/>
            <p:nvPr/>
          </p:nvSpPr>
          <p:spPr>
            <a:xfrm>
              <a:off x="0" y="-19050"/>
              <a:ext cx="4693642" cy="605632"/>
            </a:xfrm>
            <a:prstGeom prst="rect">
              <a:avLst/>
            </a:prstGeom>
          </p:spPr>
          <p:txBody>
            <a:bodyPr lIns="0" tIns="0" rIns="0" bIns="0" rtlCol="0" anchor="t"/>
            <a:lstStyle/>
            <a:p>
              <a:pPr algn="l">
                <a:lnSpc>
                  <a:spcPts val="3437"/>
                </a:lnSpc>
              </a:pPr>
              <a:r>
                <a:rPr lang="en-US" sz="2750" b="1">
                  <a:solidFill>
                    <a:srgbClr val="00002E"/>
                  </a:solidFill>
                  <a:latin typeface="Nunito Bold"/>
                  <a:ea typeface="Nunito Bold"/>
                  <a:cs typeface="Nunito Bold"/>
                  <a:sym typeface="Nunito Bold"/>
                </a:rPr>
                <a:t>Tokenize</a:t>
              </a:r>
            </a:p>
          </p:txBody>
        </p:sp>
      </p:grpSp>
      <p:grpSp>
        <p:nvGrpSpPr>
          <p:cNvPr id="24" name="Group 24"/>
          <p:cNvGrpSpPr/>
          <p:nvPr/>
        </p:nvGrpSpPr>
        <p:grpSpPr>
          <a:xfrm>
            <a:off x="6192291" y="3346549"/>
            <a:ext cx="3862834" cy="957560"/>
            <a:chOff x="0" y="0"/>
            <a:chExt cx="5150445" cy="1276747"/>
          </a:xfrm>
        </p:grpSpPr>
        <p:sp>
          <p:nvSpPr>
            <p:cNvPr id="25" name="Freeform 25"/>
            <p:cNvSpPr/>
            <p:nvPr/>
          </p:nvSpPr>
          <p:spPr>
            <a:xfrm>
              <a:off x="0" y="0"/>
              <a:ext cx="5150445" cy="1276747"/>
            </a:xfrm>
            <a:custGeom>
              <a:avLst/>
              <a:gdLst/>
              <a:ahLst/>
              <a:cxnLst/>
              <a:rect l="l" t="t" r="r" b="b"/>
              <a:pathLst>
                <a:path w="5150445" h="1276747">
                  <a:moveTo>
                    <a:pt x="0" y="0"/>
                  </a:moveTo>
                  <a:lnTo>
                    <a:pt x="5150445" y="0"/>
                  </a:lnTo>
                  <a:lnTo>
                    <a:pt x="5150445" y="1276747"/>
                  </a:lnTo>
                  <a:lnTo>
                    <a:pt x="0" y="1276747"/>
                  </a:lnTo>
                  <a:close/>
                </a:path>
              </a:pathLst>
            </a:custGeom>
            <a:solidFill>
              <a:srgbClr val="000000">
                <a:alpha val="0"/>
              </a:srgbClr>
            </a:solidFill>
          </p:spPr>
          <p:txBody>
            <a:bodyPr/>
            <a:lstStyle/>
            <a:p>
              <a:endParaRPr lang="en-US"/>
            </a:p>
          </p:txBody>
        </p:sp>
        <p:sp>
          <p:nvSpPr>
            <p:cNvPr id="26" name="TextBox 26"/>
            <p:cNvSpPr txBox="1"/>
            <p:nvPr/>
          </p:nvSpPr>
          <p:spPr>
            <a:xfrm>
              <a:off x="0" y="-95250"/>
              <a:ext cx="5150445" cy="1371997"/>
            </a:xfrm>
            <a:prstGeom prst="rect">
              <a:avLst/>
            </a:prstGeom>
          </p:spPr>
          <p:txBody>
            <a:bodyPr lIns="0" tIns="0" rIns="0" bIns="0" rtlCol="0" anchor="t"/>
            <a:lstStyle/>
            <a:p>
              <a:pPr algn="l">
                <a:lnSpc>
                  <a:spcPts val="3750"/>
                </a:lnSpc>
              </a:pPr>
              <a:r>
                <a:rPr lang="en-US" sz="2312">
                  <a:solidFill>
                    <a:srgbClr val="00002E"/>
                  </a:solidFill>
                  <a:latin typeface="PT Sans"/>
                  <a:ea typeface="PT Sans"/>
                  <a:cs typeface="PT Sans"/>
                  <a:sym typeface="PT Sans"/>
                </a:rPr>
                <a:t>Split text into individual words</a:t>
              </a:r>
            </a:p>
          </p:txBody>
        </p:sp>
      </p:grpSp>
      <p:grpSp>
        <p:nvGrpSpPr>
          <p:cNvPr id="27" name="Group 27"/>
          <p:cNvGrpSpPr/>
          <p:nvPr/>
        </p:nvGrpSpPr>
        <p:grpSpPr>
          <a:xfrm>
            <a:off x="1032867" y="4916686"/>
            <a:ext cx="4546848" cy="2260998"/>
            <a:chOff x="0" y="0"/>
            <a:chExt cx="6062463" cy="3014663"/>
          </a:xfrm>
        </p:grpSpPr>
        <p:sp>
          <p:nvSpPr>
            <p:cNvPr id="28" name="Freeform 28"/>
            <p:cNvSpPr/>
            <p:nvPr/>
          </p:nvSpPr>
          <p:spPr>
            <a:xfrm>
              <a:off x="19050" y="19050"/>
              <a:ext cx="6024245" cy="2976499"/>
            </a:xfrm>
            <a:custGeom>
              <a:avLst/>
              <a:gdLst/>
              <a:ahLst/>
              <a:cxnLst/>
              <a:rect l="l" t="t" r="r" b="b"/>
              <a:pathLst>
                <a:path w="6024245" h="2976499">
                  <a:moveTo>
                    <a:pt x="0" y="598424"/>
                  </a:moveTo>
                  <a:cubicBezTo>
                    <a:pt x="0" y="267970"/>
                    <a:pt x="269621" y="0"/>
                    <a:pt x="602234" y="0"/>
                  </a:cubicBezTo>
                  <a:lnTo>
                    <a:pt x="5422011" y="0"/>
                  </a:lnTo>
                  <a:cubicBezTo>
                    <a:pt x="5754624" y="0"/>
                    <a:pt x="6024245" y="267970"/>
                    <a:pt x="6024245" y="598424"/>
                  </a:cubicBezTo>
                  <a:lnTo>
                    <a:pt x="6024245" y="2378075"/>
                  </a:lnTo>
                  <a:cubicBezTo>
                    <a:pt x="6024245" y="2708529"/>
                    <a:pt x="5754624" y="2976499"/>
                    <a:pt x="5422011" y="2976499"/>
                  </a:cubicBezTo>
                  <a:lnTo>
                    <a:pt x="602234" y="2976499"/>
                  </a:lnTo>
                  <a:cubicBezTo>
                    <a:pt x="269621" y="2976499"/>
                    <a:pt x="0" y="2708529"/>
                    <a:pt x="0" y="2378075"/>
                  </a:cubicBezTo>
                  <a:close/>
                </a:path>
              </a:pathLst>
            </a:custGeom>
            <a:solidFill>
              <a:srgbClr val="F3F3FF"/>
            </a:solidFill>
          </p:spPr>
          <p:txBody>
            <a:bodyPr/>
            <a:lstStyle/>
            <a:p>
              <a:endParaRPr lang="en-US"/>
            </a:p>
          </p:txBody>
        </p:sp>
        <p:sp>
          <p:nvSpPr>
            <p:cNvPr id="29" name="Freeform 29"/>
            <p:cNvSpPr/>
            <p:nvPr/>
          </p:nvSpPr>
          <p:spPr>
            <a:xfrm>
              <a:off x="0" y="0"/>
              <a:ext cx="6062345" cy="3014726"/>
            </a:xfrm>
            <a:custGeom>
              <a:avLst/>
              <a:gdLst/>
              <a:ahLst/>
              <a:cxnLst/>
              <a:rect l="l" t="t" r="r" b="b"/>
              <a:pathLst>
                <a:path w="6062345" h="3014726">
                  <a:moveTo>
                    <a:pt x="0" y="617474"/>
                  </a:moveTo>
                  <a:cubicBezTo>
                    <a:pt x="0" y="276352"/>
                    <a:pt x="278257" y="0"/>
                    <a:pt x="621284" y="0"/>
                  </a:cubicBezTo>
                  <a:lnTo>
                    <a:pt x="5441061" y="0"/>
                  </a:lnTo>
                  <a:lnTo>
                    <a:pt x="5441061" y="19050"/>
                  </a:lnTo>
                  <a:lnTo>
                    <a:pt x="5441061" y="0"/>
                  </a:lnTo>
                  <a:cubicBezTo>
                    <a:pt x="5784088" y="0"/>
                    <a:pt x="6062345" y="276352"/>
                    <a:pt x="6062345" y="617474"/>
                  </a:cubicBezTo>
                  <a:lnTo>
                    <a:pt x="6043295" y="617474"/>
                  </a:lnTo>
                  <a:lnTo>
                    <a:pt x="6062345" y="617474"/>
                  </a:lnTo>
                  <a:lnTo>
                    <a:pt x="6062345" y="2397125"/>
                  </a:lnTo>
                  <a:lnTo>
                    <a:pt x="6043295" y="2397125"/>
                  </a:lnTo>
                  <a:lnTo>
                    <a:pt x="6062345" y="2397125"/>
                  </a:lnTo>
                  <a:cubicBezTo>
                    <a:pt x="6062345" y="2738247"/>
                    <a:pt x="5784088" y="3014599"/>
                    <a:pt x="5441061" y="3014599"/>
                  </a:cubicBezTo>
                  <a:lnTo>
                    <a:pt x="5441061" y="2995549"/>
                  </a:lnTo>
                  <a:lnTo>
                    <a:pt x="5441061" y="3014599"/>
                  </a:lnTo>
                  <a:lnTo>
                    <a:pt x="621284" y="3014599"/>
                  </a:lnTo>
                  <a:lnTo>
                    <a:pt x="621284" y="2995549"/>
                  </a:lnTo>
                  <a:lnTo>
                    <a:pt x="621284" y="3014599"/>
                  </a:lnTo>
                  <a:cubicBezTo>
                    <a:pt x="278257" y="3014726"/>
                    <a:pt x="0" y="2738374"/>
                    <a:pt x="0" y="2397125"/>
                  </a:cubicBezTo>
                  <a:lnTo>
                    <a:pt x="0" y="617474"/>
                  </a:lnTo>
                  <a:lnTo>
                    <a:pt x="19050" y="617474"/>
                  </a:lnTo>
                  <a:lnTo>
                    <a:pt x="0" y="617474"/>
                  </a:lnTo>
                  <a:moveTo>
                    <a:pt x="38100" y="617474"/>
                  </a:moveTo>
                  <a:lnTo>
                    <a:pt x="38100" y="2397125"/>
                  </a:lnTo>
                  <a:lnTo>
                    <a:pt x="19050" y="2397125"/>
                  </a:lnTo>
                  <a:lnTo>
                    <a:pt x="38100" y="2397125"/>
                  </a:lnTo>
                  <a:cubicBezTo>
                    <a:pt x="38100" y="2717038"/>
                    <a:pt x="299085" y="2976499"/>
                    <a:pt x="621284" y="2976499"/>
                  </a:cubicBezTo>
                  <a:lnTo>
                    <a:pt x="5441061" y="2976499"/>
                  </a:lnTo>
                  <a:cubicBezTo>
                    <a:pt x="5763260" y="2976499"/>
                    <a:pt x="6024245" y="2717038"/>
                    <a:pt x="6024245" y="2397125"/>
                  </a:cubicBezTo>
                  <a:lnTo>
                    <a:pt x="6024245" y="617474"/>
                  </a:lnTo>
                  <a:cubicBezTo>
                    <a:pt x="6024372" y="297561"/>
                    <a:pt x="5763387" y="38100"/>
                    <a:pt x="5441061" y="38100"/>
                  </a:cubicBezTo>
                  <a:lnTo>
                    <a:pt x="621284" y="38100"/>
                  </a:lnTo>
                  <a:lnTo>
                    <a:pt x="621284" y="19050"/>
                  </a:lnTo>
                  <a:lnTo>
                    <a:pt x="621284" y="38100"/>
                  </a:lnTo>
                  <a:cubicBezTo>
                    <a:pt x="299085" y="38100"/>
                    <a:pt x="38100" y="297561"/>
                    <a:pt x="38100" y="617474"/>
                  </a:cubicBezTo>
                  <a:close/>
                </a:path>
              </a:pathLst>
            </a:custGeom>
            <a:solidFill>
              <a:srgbClr val="DA33BF"/>
            </a:solidFill>
          </p:spPr>
          <p:txBody>
            <a:bodyPr/>
            <a:lstStyle/>
            <a:p>
              <a:endParaRPr lang="en-US"/>
            </a:p>
          </p:txBody>
        </p:sp>
      </p:grpSp>
      <p:grpSp>
        <p:nvGrpSpPr>
          <p:cNvPr id="30" name="Group 30"/>
          <p:cNvGrpSpPr/>
          <p:nvPr/>
        </p:nvGrpSpPr>
        <p:grpSpPr>
          <a:xfrm>
            <a:off x="1374874" y="5258692"/>
            <a:ext cx="3520231" cy="439936"/>
            <a:chOff x="0" y="0"/>
            <a:chExt cx="4693642" cy="586582"/>
          </a:xfrm>
        </p:grpSpPr>
        <p:sp>
          <p:nvSpPr>
            <p:cNvPr id="31" name="Freeform 31"/>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txBody>
            <a:bodyPr/>
            <a:lstStyle/>
            <a:p>
              <a:endParaRPr lang="en-US"/>
            </a:p>
          </p:txBody>
        </p:sp>
        <p:sp>
          <p:nvSpPr>
            <p:cNvPr id="32" name="TextBox 32"/>
            <p:cNvSpPr txBox="1"/>
            <p:nvPr/>
          </p:nvSpPr>
          <p:spPr>
            <a:xfrm>
              <a:off x="0" y="-19050"/>
              <a:ext cx="4693642" cy="605632"/>
            </a:xfrm>
            <a:prstGeom prst="rect">
              <a:avLst/>
            </a:prstGeom>
          </p:spPr>
          <p:txBody>
            <a:bodyPr lIns="0" tIns="0" rIns="0" bIns="0" rtlCol="0" anchor="t"/>
            <a:lstStyle/>
            <a:p>
              <a:pPr algn="l">
                <a:lnSpc>
                  <a:spcPts val="3437"/>
                </a:lnSpc>
              </a:pPr>
              <a:r>
                <a:rPr lang="en-US" sz="2750" b="1">
                  <a:solidFill>
                    <a:srgbClr val="00002E"/>
                  </a:solidFill>
                  <a:latin typeface="Nunito Bold"/>
                  <a:ea typeface="Nunito Bold"/>
                  <a:cs typeface="Nunito Bold"/>
                  <a:sym typeface="Nunito Bold"/>
                </a:rPr>
                <a:t>Clean</a:t>
              </a:r>
            </a:p>
          </p:txBody>
        </p:sp>
      </p:grpSp>
      <p:grpSp>
        <p:nvGrpSpPr>
          <p:cNvPr id="33" name="Group 33"/>
          <p:cNvGrpSpPr/>
          <p:nvPr/>
        </p:nvGrpSpPr>
        <p:grpSpPr>
          <a:xfrm>
            <a:off x="1374874" y="5878116"/>
            <a:ext cx="3862834" cy="957560"/>
            <a:chOff x="0" y="0"/>
            <a:chExt cx="5150445" cy="1276747"/>
          </a:xfrm>
        </p:grpSpPr>
        <p:sp>
          <p:nvSpPr>
            <p:cNvPr id="34" name="Freeform 34"/>
            <p:cNvSpPr/>
            <p:nvPr/>
          </p:nvSpPr>
          <p:spPr>
            <a:xfrm>
              <a:off x="0" y="0"/>
              <a:ext cx="5150445" cy="1276747"/>
            </a:xfrm>
            <a:custGeom>
              <a:avLst/>
              <a:gdLst/>
              <a:ahLst/>
              <a:cxnLst/>
              <a:rect l="l" t="t" r="r" b="b"/>
              <a:pathLst>
                <a:path w="5150445" h="1276747">
                  <a:moveTo>
                    <a:pt x="0" y="0"/>
                  </a:moveTo>
                  <a:lnTo>
                    <a:pt x="5150445" y="0"/>
                  </a:lnTo>
                  <a:lnTo>
                    <a:pt x="5150445" y="1276747"/>
                  </a:lnTo>
                  <a:lnTo>
                    <a:pt x="0" y="1276747"/>
                  </a:lnTo>
                  <a:close/>
                </a:path>
              </a:pathLst>
            </a:custGeom>
            <a:solidFill>
              <a:srgbClr val="000000">
                <a:alpha val="0"/>
              </a:srgbClr>
            </a:solidFill>
          </p:spPr>
          <p:txBody>
            <a:bodyPr/>
            <a:lstStyle/>
            <a:p>
              <a:endParaRPr lang="en-US"/>
            </a:p>
          </p:txBody>
        </p:sp>
        <p:sp>
          <p:nvSpPr>
            <p:cNvPr id="35" name="TextBox 35"/>
            <p:cNvSpPr txBox="1"/>
            <p:nvPr/>
          </p:nvSpPr>
          <p:spPr>
            <a:xfrm>
              <a:off x="0" y="-95250"/>
              <a:ext cx="5150445" cy="1371997"/>
            </a:xfrm>
            <a:prstGeom prst="rect">
              <a:avLst/>
            </a:prstGeom>
          </p:spPr>
          <p:txBody>
            <a:bodyPr lIns="0" tIns="0" rIns="0" bIns="0" rtlCol="0" anchor="t"/>
            <a:lstStyle/>
            <a:p>
              <a:pPr algn="l">
                <a:lnSpc>
                  <a:spcPts val="3750"/>
                </a:lnSpc>
              </a:pPr>
              <a:r>
                <a:rPr lang="en-US" sz="2312">
                  <a:solidFill>
                    <a:srgbClr val="00002E"/>
                  </a:solidFill>
                  <a:latin typeface="PT Sans"/>
                  <a:ea typeface="PT Sans"/>
                  <a:cs typeface="PT Sans"/>
                  <a:sym typeface="PT Sans"/>
                </a:rPr>
                <a:t>Remove empty and non-alphabetic entries</a:t>
              </a:r>
            </a:p>
          </p:txBody>
        </p:sp>
      </p:grpSp>
      <p:grpSp>
        <p:nvGrpSpPr>
          <p:cNvPr id="36" name="Group 36"/>
          <p:cNvGrpSpPr/>
          <p:nvPr/>
        </p:nvGrpSpPr>
        <p:grpSpPr>
          <a:xfrm>
            <a:off x="5850285" y="4916686"/>
            <a:ext cx="4546848" cy="2260998"/>
            <a:chOff x="0" y="0"/>
            <a:chExt cx="6062463" cy="3014663"/>
          </a:xfrm>
        </p:grpSpPr>
        <p:sp>
          <p:nvSpPr>
            <p:cNvPr id="37" name="Freeform 37"/>
            <p:cNvSpPr/>
            <p:nvPr/>
          </p:nvSpPr>
          <p:spPr>
            <a:xfrm>
              <a:off x="19050" y="19050"/>
              <a:ext cx="6024245" cy="2976499"/>
            </a:xfrm>
            <a:custGeom>
              <a:avLst/>
              <a:gdLst/>
              <a:ahLst/>
              <a:cxnLst/>
              <a:rect l="l" t="t" r="r" b="b"/>
              <a:pathLst>
                <a:path w="6024245" h="2976499">
                  <a:moveTo>
                    <a:pt x="0" y="598424"/>
                  </a:moveTo>
                  <a:cubicBezTo>
                    <a:pt x="0" y="267970"/>
                    <a:pt x="269621" y="0"/>
                    <a:pt x="602234" y="0"/>
                  </a:cubicBezTo>
                  <a:lnTo>
                    <a:pt x="5422011" y="0"/>
                  </a:lnTo>
                  <a:cubicBezTo>
                    <a:pt x="5754624" y="0"/>
                    <a:pt x="6024245" y="267970"/>
                    <a:pt x="6024245" y="598424"/>
                  </a:cubicBezTo>
                  <a:lnTo>
                    <a:pt x="6024245" y="2378075"/>
                  </a:lnTo>
                  <a:cubicBezTo>
                    <a:pt x="6024245" y="2708529"/>
                    <a:pt x="5754624" y="2976499"/>
                    <a:pt x="5422011" y="2976499"/>
                  </a:cubicBezTo>
                  <a:lnTo>
                    <a:pt x="602234" y="2976499"/>
                  </a:lnTo>
                  <a:cubicBezTo>
                    <a:pt x="269621" y="2976499"/>
                    <a:pt x="0" y="2708529"/>
                    <a:pt x="0" y="2378075"/>
                  </a:cubicBezTo>
                  <a:close/>
                </a:path>
              </a:pathLst>
            </a:custGeom>
            <a:solidFill>
              <a:srgbClr val="F3F3FF"/>
            </a:solidFill>
          </p:spPr>
          <p:txBody>
            <a:bodyPr/>
            <a:lstStyle/>
            <a:p>
              <a:endParaRPr lang="en-US"/>
            </a:p>
          </p:txBody>
        </p:sp>
        <p:sp>
          <p:nvSpPr>
            <p:cNvPr id="38" name="Freeform 38"/>
            <p:cNvSpPr/>
            <p:nvPr/>
          </p:nvSpPr>
          <p:spPr>
            <a:xfrm>
              <a:off x="0" y="0"/>
              <a:ext cx="6062345" cy="3014726"/>
            </a:xfrm>
            <a:custGeom>
              <a:avLst/>
              <a:gdLst/>
              <a:ahLst/>
              <a:cxnLst/>
              <a:rect l="l" t="t" r="r" b="b"/>
              <a:pathLst>
                <a:path w="6062345" h="3014726">
                  <a:moveTo>
                    <a:pt x="0" y="617474"/>
                  </a:moveTo>
                  <a:cubicBezTo>
                    <a:pt x="0" y="276352"/>
                    <a:pt x="278257" y="0"/>
                    <a:pt x="621284" y="0"/>
                  </a:cubicBezTo>
                  <a:lnTo>
                    <a:pt x="5441061" y="0"/>
                  </a:lnTo>
                  <a:lnTo>
                    <a:pt x="5441061" y="19050"/>
                  </a:lnTo>
                  <a:lnTo>
                    <a:pt x="5441061" y="0"/>
                  </a:lnTo>
                  <a:cubicBezTo>
                    <a:pt x="5784088" y="0"/>
                    <a:pt x="6062345" y="276352"/>
                    <a:pt x="6062345" y="617474"/>
                  </a:cubicBezTo>
                  <a:lnTo>
                    <a:pt x="6043295" y="617474"/>
                  </a:lnTo>
                  <a:lnTo>
                    <a:pt x="6062345" y="617474"/>
                  </a:lnTo>
                  <a:lnTo>
                    <a:pt x="6062345" y="2397125"/>
                  </a:lnTo>
                  <a:lnTo>
                    <a:pt x="6043295" y="2397125"/>
                  </a:lnTo>
                  <a:lnTo>
                    <a:pt x="6062345" y="2397125"/>
                  </a:lnTo>
                  <a:cubicBezTo>
                    <a:pt x="6062345" y="2738247"/>
                    <a:pt x="5784088" y="3014599"/>
                    <a:pt x="5441061" y="3014599"/>
                  </a:cubicBezTo>
                  <a:lnTo>
                    <a:pt x="5441061" y="2995549"/>
                  </a:lnTo>
                  <a:lnTo>
                    <a:pt x="5441061" y="3014599"/>
                  </a:lnTo>
                  <a:lnTo>
                    <a:pt x="621284" y="3014599"/>
                  </a:lnTo>
                  <a:lnTo>
                    <a:pt x="621284" y="2995549"/>
                  </a:lnTo>
                  <a:lnTo>
                    <a:pt x="621284" y="3014599"/>
                  </a:lnTo>
                  <a:cubicBezTo>
                    <a:pt x="278257" y="3014726"/>
                    <a:pt x="0" y="2738374"/>
                    <a:pt x="0" y="2397125"/>
                  </a:cubicBezTo>
                  <a:lnTo>
                    <a:pt x="0" y="617474"/>
                  </a:lnTo>
                  <a:lnTo>
                    <a:pt x="19050" y="617474"/>
                  </a:lnTo>
                  <a:lnTo>
                    <a:pt x="0" y="617474"/>
                  </a:lnTo>
                  <a:moveTo>
                    <a:pt x="38100" y="617474"/>
                  </a:moveTo>
                  <a:lnTo>
                    <a:pt x="38100" y="2397125"/>
                  </a:lnTo>
                  <a:lnTo>
                    <a:pt x="19050" y="2397125"/>
                  </a:lnTo>
                  <a:lnTo>
                    <a:pt x="38100" y="2397125"/>
                  </a:lnTo>
                  <a:cubicBezTo>
                    <a:pt x="38100" y="2717038"/>
                    <a:pt x="299085" y="2976499"/>
                    <a:pt x="621284" y="2976499"/>
                  </a:cubicBezTo>
                  <a:lnTo>
                    <a:pt x="5441061" y="2976499"/>
                  </a:lnTo>
                  <a:cubicBezTo>
                    <a:pt x="5763260" y="2976499"/>
                    <a:pt x="6024245" y="2717038"/>
                    <a:pt x="6024245" y="2397125"/>
                  </a:cubicBezTo>
                  <a:lnTo>
                    <a:pt x="6024245" y="617474"/>
                  </a:lnTo>
                  <a:cubicBezTo>
                    <a:pt x="6024372" y="297561"/>
                    <a:pt x="5763387" y="38100"/>
                    <a:pt x="5441061" y="38100"/>
                  </a:cubicBezTo>
                  <a:lnTo>
                    <a:pt x="621284" y="38100"/>
                  </a:lnTo>
                  <a:lnTo>
                    <a:pt x="621284" y="19050"/>
                  </a:lnTo>
                  <a:lnTo>
                    <a:pt x="621284" y="38100"/>
                  </a:lnTo>
                  <a:cubicBezTo>
                    <a:pt x="299085" y="38100"/>
                    <a:pt x="38100" y="297561"/>
                    <a:pt x="38100" y="617474"/>
                  </a:cubicBezTo>
                  <a:close/>
                </a:path>
              </a:pathLst>
            </a:custGeom>
            <a:solidFill>
              <a:srgbClr val="2D4DF2"/>
            </a:solidFill>
          </p:spPr>
          <p:txBody>
            <a:bodyPr/>
            <a:lstStyle/>
            <a:p>
              <a:endParaRPr lang="en-US"/>
            </a:p>
          </p:txBody>
        </p:sp>
      </p:grpSp>
      <p:grpSp>
        <p:nvGrpSpPr>
          <p:cNvPr id="39" name="Group 39"/>
          <p:cNvGrpSpPr/>
          <p:nvPr/>
        </p:nvGrpSpPr>
        <p:grpSpPr>
          <a:xfrm>
            <a:off x="6192291" y="5258692"/>
            <a:ext cx="3520231" cy="619424"/>
            <a:chOff x="0" y="0"/>
            <a:chExt cx="4693642" cy="825898"/>
          </a:xfrm>
        </p:grpSpPr>
        <p:sp>
          <p:nvSpPr>
            <p:cNvPr id="40" name="Freeform 40"/>
            <p:cNvSpPr/>
            <p:nvPr/>
          </p:nvSpPr>
          <p:spPr>
            <a:xfrm>
              <a:off x="0" y="0"/>
              <a:ext cx="4693642" cy="825898"/>
            </a:xfrm>
            <a:custGeom>
              <a:avLst/>
              <a:gdLst/>
              <a:ahLst/>
              <a:cxnLst/>
              <a:rect l="l" t="t" r="r" b="b"/>
              <a:pathLst>
                <a:path w="4693642" h="825898">
                  <a:moveTo>
                    <a:pt x="0" y="0"/>
                  </a:moveTo>
                  <a:lnTo>
                    <a:pt x="4693642" y="0"/>
                  </a:lnTo>
                  <a:lnTo>
                    <a:pt x="4693642" y="825898"/>
                  </a:lnTo>
                  <a:lnTo>
                    <a:pt x="0" y="825898"/>
                  </a:lnTo>
                  <a:close/>
                </a:path>
              </a:pathLst>
            </a:custGeom>
            <a:solidFill>
              <a:srgbClr val="000000">
                <a:alpha val="0"/>
              </a:srgbClr>
            </a:solidFill>
          </p:spPr>
          <p:txBody>
            <a:bodyPr/>
            <a:lstStyle/>
            <a:p>
              <a:endParaRPr lang="en-US"/>
            </a:p>
          </p:txBody>
        </p:sp>
        <p:sp>
          <p:nvSpPr>
            <p:cNvPr id="41" name="TextBox 41"/>
            <p:cNvSpPr txBox="1"/>
            <p:nvPr/>
          </p:nvSpPr>
          <p:spPr>
            <a:xfrm>
              <a:off x="0" y="-19050"/>
              <a:ext cx="4693642" cy="844948"/>
            </a:xfrm>
            <a:prstGeom prst="rect">
              <a:avLst/>
            </a:prstGeom>
          </p:spPr>
          <p:txBody>
            <a:bodyPr lIns="0" tIns="0" rIns="0" bIns="0" rtlCol="0" anchor="t"/>
            <a:lstStyle/>
            <a:p>
              <a:pPr algn="l">
                <a:lnSpc>
                  <a:spcPts val="3437"/>
                </a:lnSpc>
              </a:pPr>
              <a:r>
                <a:rPr lang="en-US" sz="2750" b="1">
                  <a:solidFill>
                    <a:srgbClr val="00002E"/>
                  </a:solidFill>
                  <a:latin typeface="Nunito Bold"/>
                  <a:ea typeface="Nunito Bold"/>
                  <a:cs typeface="Nunito Bold"/>
                  <a:sym typeface="Nunito Bold"/>
                </a:rPr>
                <a:t>Aggregate</a:t>
              </a:r>
            </a:p>
          </p:txBody>
        </p:sp>
      </p:grpSp>
      <p:grpSp>
        <p:nvGrpSpPr>
          <p:cNvPr id="42" name="Group 42"/>
          <p:cNvGrpSpPr/>
          <p:nvPr/>
        </p:nvGrpSpPr>
        <p:grpSpPr>
          <a:xfrm>
            <a:off x="6192291" y="5878116"/>
            <a:ext cx="3862834" cy="957560"/>
            <a:chOff x="0" y="0"/>
            <a:chExt cx="5150445" cy="1276747"/>
          </a:xfrm>
        </p:grpSpPr>
        <p:sp>
          <p:nvSpPr>
            <p:cNvPr id="43" name="Freeform 43"/>
            <p:cNvSpPr/>
            <p:nvPr/>
          </p:nvSpPr>
          <p:spPr>
            <a:xfrm>
              <a:off x="0" y="0"/>
              <a:ext cx="5150445" cy="1276747"/>
            </a:xfrm>
            <a:custGeom>
              <a:avLst/>
              <a:gdLst/>
              <a:ahLst/>
              <a:cxnLst/>
              <a:rect l="l" t="t" r="r" b="b"/>
              <a:pathLst>
                <a:path w="5150445" h="1276747">
                  <a:moveTo>
                    <a:pt x="0" y="0"/>
                  </a:moveTo>
                  <a:lnTo>
                    <a:pt x="5150445" y="0"/>
                  </a:lnTo>
                  <a:lnTo>
                    <a:pt x="5150445" y="1276747"/>
                  </a:lnTo>
                  <a:lnTo>
                    <a:pt x="0" y="1276747"/>
                  </a:lnTo>
                  <a:close/>
                </a:path>
              </a:pathLst>
            </a:custGeom>
            <a:solidFill>
              <a:srgbClr val="000000">
                <a:alpha val="0"/>
              </a:srgbClr>
            </a:solidFill>
          </p:spPr>
          <p:txBody>
            <a:bodyPr/>
            <a:lstStyle/>
            <a:p>
              <a:endParaRPr lang="en-US"/>
            </a:p>
          </p:txBody>
        </p:sp>
        <p:sp>
          <p:nvSpPr>
            <p:cNvPr id="44" name="TextBox 44"/>
            <p:cNvSpPr txBox="1"/>
            <p:nvPr/>
          </p:nvSpPr>
          <p:spPr>
            <a:xfrm>
              <a:off x="0" y="-95250"/>
              <a:ext cx="5150445" cy="1371997"/>
            </a:xfrm>
            <a:prstGeom prst="rect">
              <a:avLst/>
            </a:prstGeom>
          </p:spPr>
          <p:txBody>
            <a:bodyPr lIns="0" tIns="0" rIns="0" bIns="0" rtlCol="0" anchor="t"/>
            <a:lstStyle/>
            <a:p>
              <a:pPr algn="l">
                <a:lnSpc>
                  <a:spcPts val="3750"/>
                </a:lnSpc>
              </a:pPr>
              <a:r>
                <a:rPr lang="en-US" sz="2312">
                  <a:solidFill>
                    <a:srgbClr val="00002E"/>
                  </a:solidFill>
                  <a:latin typeface="PT Sans"/>
                  <a:ea typeface="PT Sans"/>
                  <a:cs typeface="PT Sans"/>
                  <a:sym typeface="PT Sans"/>
                </a:rPr>
                <a:t>Combine lyrics into one corpus</a:t>
              </a:r>
            </a:p>
          </p:txBody>
        </p:sp>
      </p:grpSp>
      <p:grpSp>
        <p:nvGrpSpPr>
          <p:cNvPr id="45" name="Group 45"/>
          <p:cNvGrpSpPr/>
          <p:nvPr/>
        </p:nvGrpSpPr>
        <p:grpSpPr>
          <a:xfrm>
            <a:off x="1032867" y="7448252"/>
            <a:ext cx="9364266" cy="1782216"/>
            <a:chOff x="0" y="0"/>
            <a:chExt cx="12485688" cy="2376288"/>
          </a:xfrm>
        </p:grpSpPr>
        <p:sp>
          <p:nvSpPr>
            <p:cNvPr id="46" name="Freeform 46"/>
            <p:cNvSpPr/>
            <p:nvPr/>
          </p:nvSpPr>
          <p:spPr>
            <a:xfrm>
              <a:off x="19050" y="19050"/>
              <a:ext cx="12447524" cy="2338070"/>
            </a:xfrm>
            <a:custGeom>
              <a:avLst/>
              <a:gdLst/>
              <a:ahLst/>
              <a:cxnLst/>
              <a:rect l="l" t="t" r="r" b="b"/>
              <a:pathLst>
                <a:path w="12447524" h="2338070">
                  <a:moveTo>
                    <a:pt x="0" y="598424"/>
                  </a:moveTo>
                  <a:cubicBezTo>
                    <a:pt x="0" y="267970"/>
                    <a:pt x="271526" y="0"/>
                    <a:pt x="606298" y="0"/>
                  </a:cubicBezTo>
                  <a:lnTo>
                    <a:pt x="11841226" y="0"/>
                  </a:lnTo>
                  <a:cubicBezTo>
                    <a:pt x="12176125" y="0"/>
                    <a:pt x="12447524" y="267970"/>
                    <a:pt x="12447524" y="598424"/>
                  </a:cubicBezTo>
                  <a:lnTo>
                    <a:pt x="12447524" y="1739646"/>
                  </a:lnTo>
                  <a:cubicBezTo>
                    <a:pt x="12447524" y="2070227"/>
                    <a:pt x="12175998" y="2338070"/>
                    <a:pt x="11841226" y="2338070"/>
                  </a:cubicBezTo>
                  <a:lnTo>
                    <a:pt x="606298" y="2338070"/>
                  </a:lnTo>
                  <a:cubicBezTo>
                    <a:pt x="271399" y="2338070"/>
                    <a:pt x="0" y="2070100"/>
                    <a:pt x="0" y="1739646"/>
                  </a:cubicBezTo>
                  <a:close/>
                </a:path>
              </a:pathLst>
            </a:custGeom>
            <a:solidFill>
              <a:srgbClr val="F3F3FF"/>
            </a:solidFill>
          </p:spPr>
          <p:txBody>
            <a:bodyPr/>
            <a:lstStyle/>
            <a:p>
              <a:endParaRPr lang="en-US"/>
            </a:p>
          </p:txBody>
        </p:sp>
        <p:sp>
          <p:nvSpPr>
            <p:cNvPr id="47" name="Freeform 47"/>
            <p:cNvSpPr/>
            <p:nvPr/>
          </p:nvSpPr>
          <p:spPr>
            <a:xfrm>
              <a:off x="0" y="0"/>
              <a:ext cx="12485624" cy="2376297"/>
            </a:xfrm>
            <a:custGeom>
              <a:avLst/>
              <a:gdLst/>
              <a:ahLst/>
              <a:cxnLst/>
              <a:rect l="l" t="t" r="r" b="b"/>
              <a:pathLst>
                <a:path w="12485624" h="2376297">
                  <a:moveTo>
                    <a:pt x="0" y="617474"/>
                  </a:moveTo>
                  <a:cubicBezTo>
                    <a:pt x="0" y="276225"/>
                    <a:pt x="280289" y="0"/>
                    <a:pt x="625348" y="0"/>
                  </a:cubicBezTo>
                  <a:lnTo>
                    <a:pt x="11860276" y="0"/>
                  </a:lnTo>
                  <a:lnTo>
                    <a:pt x="11860276" y="19050"/>
                  </a:lnTo>
                  <a:lnTo>
                    <a:pt x="11860276" y="0"/>
                  </a:lnTo>
                  <a:cubicBezTo>
                    <a:pt x="12205462" y="0"/>
                    <a:pt x="12485624" y="276225"/>
                    <a:pt x="12485624" y="617474"/>
                  </a:cubicBezTo>
                  <a:lnTo>
                    <a:pt x="12466574" y="617474"/>
                  </a:lnTo>
                  <a:lnTo>
                    <a:pt x="12485624" y="617474"/>
                  </a:lnTo>
                  <a:lnTo>
                    <a:pt x="12485624" y="1758696"/>
                  </a:lnTo>
                  <a:lnTo>
                    <a:pt x="12466574" y="1758696"/>
                  </a:lnTo>
                  <a:lnTo>
                    <a:pt x="12485624" y="1758696"/>
                  </a:lnTo>
                  <a:cubicBezTo>
                    <a:pt x="12485624" y="2099945"/>
                    <a:pt x="12205335" y="2376170"/>
                    <a:pt x="11860276" y="2376170"/>
                  </a:cubicBezTo>
                  <a:lnTo>
                    <a:pt x="11860276" y="2357120"/>
                  </a:lnTo>
                  <a:lnTo>
                    <a:pt x="11860276" y="2376170"/>
                  </a:lnTo>
                  <a:lnTo>
                    <a:pt x="625348" y="2376170"/>
                  </a:lnTo>
                  <a:lnTo>
                    <a:pt x="625348" y="2357120"/>
                  </a:lnTo>
                  <a:lnTo>
                    <a:pt x="625348" y="2376170"/>
                  </a:lnTo>
                  <a:cubicBezTo>
                    <a:pt x="280289" y="2376297"/>
                    <a:pt x="0" y="2100072"/>
                    <a:pt x="0" y="1758823"/>
                  </a:cubicBezTo>
                  <a:lnTo>
                    <a:pt x="0" y="617474"/>
                  </a:lnTo>
                  <a:lnTo>
                    <a:pt x="19050" y="617474"/>
                  </a:lnTo>
                  <a:lnTo>
                    <a:pt x="0" y="617474"/>
                  </a:lnTo>
                  <a:moveTo>
                    <a:pt x="38100" y="617474"/>
                  </a:moveTo>
                  <a:lnTo>
                    <a:pt x="38100" y="1758696"/>
                  </a:lnTo>
                  <a:lnTo>
                    <a:pt x="19050" y="1758696"/>
                  </a:lnTo>
                  <a:lnTo>
                    <a:pt x="38100" y="1758696"/>
                  </a:lnTo>
                  <a:cubicBezTo>
                    <a:pt x="38100" y="2078482"/>
                    <a:pt x="300863" y="2338070"/>
                    <a:pt x="625348" y="2338070"/>
                  </a:cubicBezTo>
                  <a:lnTo>
                    <a:pt x="11860276" y="2338070"/>
                  </a:lnTo>
                  <a:cubicBezTo>
                    <a:pt x="12184888" y="2338070"/>
                    <a:pt x="12447524" y="2078482"/>
                    <a:pt x="12447524" y="1758696"/>
                  </a:cubicBezTo>
                  <a:lnTo>
                    <a:pt x="12447524" y="617474"/>
                  </a:lnTo>
                  <a:cubicBezTo>
                    <a:pt x="12447651" y="297688"/>
                    <a:pt x="12184888" y="38100"/>
                    <a:pt x="11860276" y="38100"/>
                  </a:cubicBezTo>
                  <a:lnTo>
                    <a:pt x="625348" y="38100"/>
                  </a:lnTo>
                  <a:lnTo>
                    <a:pt x="625348" y="19050"/>
                  </a:lnTo>
                  <a:lnTo>
                    <a:pt x="625348" y="38100"/>
                  </a:lnTo>
                  <a:cubicBezTo>
                    <a:pt x="300863" y="38100"/>
                    <a:pt x="38100" y="297688"/>
                    <a:pt x="38100" y="617474"/>
                  </a:cubicBezTo>
                  <a:close/>
                </a:path>
              </a:pathLst>
            </a:custGeom>
            <a:solidFill>
              <a:srgbClr val="018CE1"/>
            </a:solidFill>
          </p:spPr>
          <p:txBody>
            <a:bodyPr/>
            <a:lstStyle/>
            <a:p>
              <a:endParaRPr lang="en-US"/>
            </a:p>
          </p:txBody>
        </p:sp>
      </p:grpSp>
      <p:grpSp>
        <p:nvGrpSpPr>
          <p:cNvPr id="48" name="Group 48"/>
          <p:cNvGrpSpPr/>
          <p:nvPr/>
        </p:nvGrpSpPr>
        <p:grpSpPr>
          <a:xfrm>
            <a:off x="1374874" y="7790260"/>
            <a:ext cx="3520231" cy="439936"/>
            <a:chOff x="0" y="0"/>
            <a:chExt cx="4693642" cy="586582"/>
          </a:xfrm>
        </p:grpSpPr>
        <p:sp>
          <p:nvSpPr>
            <p:cNvPr id="49" name="Freeform 49"/>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txBody>
            <a:bodyPr/>
            <a:lstStyle/>
            <a:p>
              <a:endParaRPr lang="en-US"/>
            </a:p>
          </p:txBody>
        </p:sp>
        <p:sp>
          <p:nvSpPr>
            <p:cNvPr id="50" name="TextBox 50"/>
            <p:cNvSpPr txBox="1"/>
            <p:nvPr/>
          </p:nvSpPr>
          <p:spPr>
            <a:xfrm>
              <a:off x="0" y="-19050"/>
              <a:ext cx="4693642" cy="605632"/>
            </a:xfrm>
            <a:prstGeom prst="rect">
              <a:avLst/>
            </a:prstGeom>
          </p:spPr>
          <p:txBody>
            <a:bodyPr lIns="0" tIns="0" rIns="0" bIns="0" rtlCol="0" anchor="t"/>
            <a:lstStyle/>
            <a:p>
              <a:pPr algn="l">
                <a:lnSpc>
                  <a:spcPts val="3437"/>
                </a:lnSpc>
              </a:pPr>
              <a:r>
                <a:rPr lang="en-US" sz="2750" b="1">
                  <a:solidFill>
                    <a:srgbClr val="00002E"/>
                  </a:solidFill>
                  <a:latin typeface="Nunito Bold"/>
                  <a:ea typeface="Nunito Bold"/>
                  <a:cs typeface="Nunito Bold"/>
                  <a:sym typeface="Nunito Bold"/>
                </a:rPr>
                <a:t>Rank &amp; Count</a:t>
              </a:r>
            </a:p>
          </p:txBody>
        </p:sp>
      </p:grpSp>
      <p:grpSp>
        <p:nvGrpSpPr>
          <p:cNvPr id="51" name="Group 51"/>
          <p:cNvGrpSpPr/>
          <p:nvPr/>
        </p:nvGrpSpPr>
        <p:grpSpPr>
          <a:xfrm>
            <a:off x="1374874" y="8409682"/>
            <a:ext cx="8680251" cy="478780"/>
            <a:chOff x="0" y="0"/>
            <a:chExt cx="11573668" cy="638373"/>
          </a:xfrm>
        </p:grpSpPr>
        <p:sp>
          <p:nvSpPr>
            <p:cNvPr id="52" name="Freeform 52"/>
            <p:cNvSpPr/>
            <p:nvPr/>
          </p:nvSpPr>
          <p:spPr>
            <a:xfrm>
              <a:off x="0" y="0"/>
              <a:ext cx="11573668" cy="638373"/>
            </a:xfrm>
            <a:custGeom>
              <a:avLst/>
              <a:gdLst/>
              <a:ahLst/>
              <a:cxnLst/>
              <a:rect l="l" t="t" r="r" b="b"/>
              <a:pathLst>
                <a:path w="11573668" h="638373">
                  <a:moveTo>
                    <a:pt x="0" y="0"/>
                  </a:moveTo>
                  <a:lnTo>
                    <a:pt x="11573668" y="0"/>
                  </a:lnTo>
                  <a:lnTo>
                    <a:pt x="11573668" y="638373"/>
                  </a:lnTo>
                  <a:lnTo>
                    <a:pt x="0" y="638373"/>
                  </a:lnTo>
                  <a:close/>
                </a:path>
              </a:pathLst>
            </a:custGeom>
            <a:solidFill>
              <a:srgbClr val="000000">
                <a:alpha val="0"/>
              </a:srgbClr>
            </a:solidFill>
          </p:spPr>
          <p:txBody>
            <a:bodyPr/>
            <a:lstStyle/>
            <a:p>
              <a:endParaRPr lang="en-US"/>
            </a:p>
          </p:txBody>
        </p:sp>
        <p:sp>
          <p:nvSpPr>
            <p:cNvPr id="53" name="TextBox 53"/>
            <p:cNvSpPr txBox="1"/>
            <p:nvPr/>
          </p:nvSpPr>
          <p:spPr>
            <a:xfrm>
              <a:off x="0" y="-95250"/>
              <a:ext cx="11573668" cy="733623"/>
            </a:xfrm>
            <a:prstGeom prst="rect">
              <a:avLst/>
            </a:prstGeom>
          </p:spPr>
          <p:txBody>
            <a:bodyPr lIns="0" tIns="0" rIns="0" bIns="0" rtlCol="0" anchor="t"/>
            <a:lstStyle/>
            <a:p>
              <a:pPr algn="l">
                <a:lnSpc>
                  <a:spcPts val="3750"/>
                </a:lnSpc>
              </a:pPr>
              <a:r>
                <a:rPr lang="en-US" sz="2312">
                  <a:solidFill>
                    <a:srgbClr val="00002E"/>
                  </a:solidFill>
                  <a:latin typeface="PT Sans"/>
                  <a:ea typeface="PT Sans"/>
                  <a:cs typeface="PT Sans"/>
                  <a:sym typeface="PT Sans"/>
                </a:rPr>
                <a:t>Calculate word frequencies and ranks</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txBody>
            <a:bodyPr/>
            <a:lstStyle/>
            <a:p>
              <a:endParaRPr lang="en-US"/>
            </a:p>
          </p:txBody>
        </p:sp>
      </p:grpSp>
      <p:sp>
        <p:nvSpPr>
          <p:cNvPr id="5" name="Freeform 5" descr="preencoded.png"/>
          <p:cNvSpPr/>
          <p:nvPr/>
        </p:nvSpPr>
        <p:spPr>
          <a:xfrm>
            <a:off x="0" y="0"/>
            <a:ext cx="9268167" cy="10287000"/>
          </a:xfrm>
          <a:custGeom>
            <a:avLst/>
            <a:gdLst/>
            <a:ahLst/>
            <a:cxnLst/>
            <a:rect l="l" t="t" r="r" b="b"/>
            <a:pathLst>
              <a:path w="9268167" h="10287000">
                <a:moveTo>
                  <a:pt x="0" y="0"/>
                </a:moveTo>
                <a:lnTo>
                  <a:pt x="9268167" y="0"/>
                </a:lnTo>
                <a:lnTo>
                  <a:pt x="9268167" y="10287000"/>
                </a:lnTo>
                <a:lnTo>
                  <a:pt x="0" y="10287000"/>
                </a:lnTo>
                <a:lnTo>
                  <a:pt x="0" y="0"/>
                </a:lnTo>
                <a:close/>
              </a:path>
            </a:pathLst>
          </a:custGeom>
          <a:blipFill>
            <a:blip r:embed="rId4"/>
            <a:stretch>
              <a:fillRect t="-2812" r="-4210" b="-2812"/>
            </a:stretch>
          </a:blipFill>
        </p:spPr>
        <p:txBody>
          <a:bodyPr/>
          <a:lstStyle/>
          <a:p>
            <a:endParaRPr lang="en-US"/>
          </a:p>
        </p:txBody>
      </p:sp>
      <p:sp>
        <p:nvSpPr>
          <p:cNvPr id="6" name="Freeform 6" descr="preencoded.png"/>
          <p:cNvSpPr/>
          <p:nvPr/>
        </p:nvSpPr>
        <p:spPr>
          <a:xfrm>
            <a:off x="0" y="2536042"/>
            <a:ext cx="9144000" cy="5486400"/>
          </a:xfrm>
          <a:custGeom>
            <a:avLst/>
            <a:gdLst/>
            <a:ahLst/>
            <a:cxnLst/>
            <a:rect l="l" t="t" r="r" b="b"/>
            <a:pathLst>
              <a:path w="9144000" h="5486400">
                <a:moveTo>
                  <a:pt x="0" y="0"/>
                </a:moveTo>
                <a:lnTo>
                  <a:pt x="9144000" y="0"/>
                </a:lnTo>
                <a:lnTo>
                  <a:pt x="9144000" y="5486400"/>
                </a:lnTo>
                <a:lnTo>
                  <a:pt x="0" y="5486400"/>
                </a:lnTo>
                <a:lnTo>
                  <a:pt x="0" y="0"/>
                </a:lnTo>
                <a:close/>
              </a:path>
            </a:pathLst>
          </a:custGeom>
          <a:blipFill>
            <a:blip r:embed="rId5"/>
            <a:stretch>
              <a:fillRect/>
            </a:stretch>
          </a:blipFill>
        </p:spPr>
        <p:txBody>
          <a:bodyPr/>
          <a:lstStyle/>
          <a:p>
            <a:endParaRPr lang="en-US"/>
          </a:p>
        </p:txBody>
      </p:sp>
      <p:grpSp>
        <p:nvGrpSpPr>
          <p:cNvPr id="7" name="Group 7"/>
          <p:cNvGrpSpPr/>
          <p:nvPr/>
        </p:nvGrpSpPr>
        <p:grpSpPr>
          <a:xfrm>
            <a:off x="10191155" y="1257746"/>
            <a:ext cx="7040612" cy="880021"/>
            <a:chOff x="0" y="0"/>
            <a:chExt cx="9387483" cy="1173362"/>
          </a:xfrm>
        </p:grpSpPr>
        <p:sp>
          <p:nvSpPr>
            <p:cNvPr id="8" name="Freeform 8"/>
            <p:cNvSpPr/>
            <p:nvPr/>
          </p:nvSpPr>
          <p:spPr>
            <a:xfrm>
              <a:off x="0" y="0"/>
              <a:ext cx="9387484" cy="1173362"/>
            </a:xfrm>
            <a:custGeom>
              <a:avLst/>
              <a:gdLst/>
              <a:ahLst/>
              <a:cxnLst/>
              <a:rect l="l" t="t" r="r" b="b"/>
              <a:pathLst>
                <a:path w="9387484" h="1173362">
                  <a:moveTo>
                    <a:pt x="0" y="0"/>
                  </a:moveTo>
                  <a:lnTo>
                    <a:pt x="9387484" y="0"/>
                  </a:lnTo>
                  <a:lnTo>
                    <a:pt x="9387484" y="1173362"/>
                  </a:lnTo>
                  <a:lnTo>
                    <a:pt x="0" y="1173362"/>
                  </a:lnTo>
                  <a:close/>
                </a:path>
              </a:pathLst>
            </a:custGeom>
            <a:solidFill>
              <a:srgbClr val="000000">
                <a:alpha val="0"/>
              </a:srgbClr>
            </a:solidFill>
          </p:spPr>
          <p:txBody>
            <a:bodyPr/>
            <a:lstStyle/>
            <a:p>
              <a:endParaRPr lang="en-US"/>
            </a:p>
          </p:txBody>
        </p:sp>
        <p:sp>
          <p:nvSpPr>
            <p:cNvPr id="9" name="TextBox 9"/>
            <p:cNvSpPr txBox="1"/>
            <p:nvPr/>
          </p:nvSpPr>
          <p:spPr>
            <a:xfrm>
              <a:off x="0" y="-28575"/>
              <a:ext cx="9387483" cy="1201937"/>
            </a:xfrm>
            <a:prstGeom prst="rect">
              <a:avLst/>
            </a:prstGeom>
          </p:spPr>
          <p:txBody>
            <a:bodyPr lIns="0" tIns="0" rIns="0" bIns="0" rtlCol="0" anchor="t"/>
            <a:lstStyle/>
            <a:p>
              <a:pPr algn="l">
                <a:lnSpc>
                  <a:spcPts val="6875"/>
                </a:lnSpc>
              </a:pPr>
              <a:r>
                <a:rPr lang="en-US" sz="5500" b="1">
                  <a:solidFill>
                    <a:srgbClr val="00002E"/>
                  </a:solidFill>
                  <a:latin typeface="Nunito Bold"/>
                  <a:ea typeface="Nunito Bold"/>
                  <a:cs typeface="Nunito Bold"/>
                  <a:sym typeface="Nunito Bold"/>
                </a:rPr>
                <a:t>Frequency Analysis</a:t>
              </a:r>
            </a:p>
          </p:txBody>
        </p:sp>
      </p:grpSp>
      <p:grpSp>
        <p:nvGrpSpPr>
          <p:cNvPr id="10" name="Group 10"/>
          <p:cNvGrpSpPr/>
          <p:nvPr/>
        </p:nvGrpSpPr>
        <p:grpSpPr>
          <a:xfrm>
            <a:off x="10176868" y="2572196"/>
            <a:ext cx="7078266" cy="2365622"/>
            <a:chOff x="0" y="0"/>
            <a:chExt cx="9437688" cy="3154163"/>
          </a:xfrm>
        </p:grpSpPr>
        <p:sp>
          <p:nvSpPr>
            <p:cNvPr id="11" name="Freeform 11"/>
            <p:cNvSpPr/>
            <p:nvPr/>
          </p:nvSpPr>
          <p:spPr>
            <a:xfrm>
              <a:off x="19050" y="19050"/>
              <a:ext cx="9399524" cy="3116072"/>
            </a:xfrm>
            <a:custGeom>
              <a:avLst/>
              <a:gdLst/>
              <a:ahLst/>
              <a:cxnLst/>
              <a:rect l="l" t="t" r="r" b="b"/>
              <a:pathLst>
                <a:path w="9399524" h="3116072">
                  <a:moveTo>
                    <a:pt x="0" y="598424"/>
                  </a:moveTo>
                  <a:cubicBezTo>
                    <a:pt x="0" y="267970"/>
                    <a:pt x="270129" y="0"/>
                    <a:pt x="603250" y="0"/>
                  </a:cubicBezTo>
                  <a:lnTo>
                    <a:pt x="8796274" y="0"/>
                  </a:lnTo>
                  <a:cubicBezTo>
                    <a:pt x="9129522" y="0"/>
                    <a:pt x="9399524" y="267970"/>
                    <a:pt x="9399524" y="598424"/>
                  </a:cubicBezTo>
                  <a:lnTo>
                    <a:pt x="9399524" y="2517648"/>
                  </a:lnTo>
                  <a:cubicBezTo>
                    <a:pt x="9399524" y="2848102"/>
                    <a:pt x="9129395" y="3116072"/>
                    <a:pt x="8796274" y="3116072"/>
                  </a:cubicBezTo>
                  <a:lnTo>
                    <a:pt x="603250" y="3116072"/>
                  </a:lnTo>
                  <a:cubicBezTo>
                    <a:pt x="270002" y="3116072"/>
                    <a:pt x="0" y="2848102"/>
                    <a:pt x="0" y="2517648"/>
                  </a:cubicBezTo>
                  <a:close/>
                </a:path>
              </a:pathLst>
            </a:custGeom>
            <a:solidFill>
              <a:srgbClr val="F3F3FF"/>
            </a:solidFill>
          </p:spPr>
          <p:txBody>
            <a:bodyPr/>
            <a:lstStyle/>
            <a:p>
              <a:endParaRPr lang="en-US"/>
            </a:p>
          </p:txBody>
        </p:sp>
        <p:sp>
          <p:nvSpPr>
            <p:cNvPr id="12" name="Freeform 12"/>
            <p:cNvSpPr/>
            <p:nvPr/>
          </p:nvSpPr>
          <p:spPr>
            <a:xfrm>
              <a:off x="0" y="0"/>
              <a:ext cx="9437624" cy="3154172"/>
            </a:xfrm>
            <a:custGeom>
              <a:avLst/>
              <a:gdLst/>
              <a:ahLst/>
              <a:cxnLst/>
              <a:rect l="l" t="t" r="r" b="b"/>
              <a:pathLst>
                <a:path w="9437624" h="3154172">
                  <a:moveTo>
                    <a:pt x="0" y="617474"/>
                  </a:moveTo>
                  <a:cubicBezTo>
                    <a:pt x="0" y="276352"/>
                    <a:pt x="278765" y="0"/>
                    <a:pt x="622300" y="0"/>
                  </a:cubicBezTo>
                  <a:lnTo>
                    <a:pt x="8815324" y="0"/>
                  </a:lnTo>
                  <a:lnTo>
                    <a:pt x="8815324" y="19050"/>
                  </a:lnTo>
                  <a:lnTo>
                    <a:pt x="8815324" y="0"/>
                  </a:lnTo>
                  <a:cubicBezTo>
                    <a:pt x="9158859" y="0"/>
                    <a:pt x="9437624" y="276352"/>
                    <a:pt x="9437624" y="617474"/>
                  </a:cubicBezTo>
                  <a:lnTo>
                    <a:pt x="9418574" y="617474"/>
                  </a:lnTo>
                  <a:lnTo>
                    <a:pt x="9437624" y="617474"/>
                  </a:lnTo>
                  <a:lnTo>
                    <a:pt x="9437624" y="2536698"/>
                  </a:lnTo>
                  <a:lnTo>
                    <a:pt x="9418574" y="2536698"/>
                  </a:lnTo>
                  <a:lnTo>
                    <a:pt x="9437624" y="2536698"/>
                  </a:lnTo>
                  <a:cubicBezTo>
                    <a:pt x="9437624" y="2877820"/>
                    <a:pt x="9158859" y="3154172"/>
                    <a:pt x="8815324" y="3154172"/>
                  </a:cubicBezTo>
                  <a:lnTo>
                    <a:pt x="8815324" y="3135122"/>
                  </a:lnTo>
                  <a:lnTo>
                    <a:pt x="8815324" y="3154172"/>
                  </a:lnTo>
                  <a:lnTo>
                    <a:pt x="622300" y="3154172"/>
                  </a:lnTo>
                  <a:lnTo>
                    <a:pt x="622300" y="3135122"/>
                  </a:lnTo>
                  <a:lnTo>
                    <a:pt x="622300" y="3154172"/>
                  </a:lnTo>
                  <a:cubicBezTo>
                    <a:pt x="278765" y="3154172"/>
                    <a:pt x="0" y="2877820"/>
                    <a:pt x="0" y="2536698"/>
                  </a:cubicBezTo>
                  <a:lnTo>
                    <a:pt x="0" y="617474"/>
                  </a:lnTo>
                  <a:lnTo>
                    <a:pt x="19050" y="617474"/>
                  </a:lnTo>
                  <a:lnTo>
                    <a:pt x="0" y="617474"/>
                  </a:lnTo>
                  <a:moveTo>
                    <a:pt x="38100" y="617474"/>
                  </a:moveTo>
                  <a:lnTo>
                    <a:pt x="38100" y="2536698"/>
                  </a:lnTo>
                  <a:lnTo>
                    <a:pt x="19050" y="2536698"/>
                  </a:lnTo>
                  <a:lnTo>
                    <a:pt x="38100" y="2536698"/>
                  </a:lnTo>
                  <a:cubicBezTo>
                    <a:pt x="38100" y="2856484"/>
                    <a:pt x="299593" y="3116072"/>
                    <a:pt x="622300" y="3116072"/>
                  </a:cubicBezTo>
                  <a:lnTo>
                    <a:pt x="8815324" y="3116072"/>
                  </a:lnTo>
                  <a:cubicBezTo>
                    <a:pt x="9138158" y="3116072"/>
                    <a:pt x="9399524" y="2856484"/>
                    <a:pt x="9399524" y="2536698"/>
                  </a:cubicBezTo>
                  <a:lnTo>
                    <a:pt x="9399524" y="617474"/>
                  </a:lnTo>
                  <a:cubicBezTo>
                    <a:pt x="9399524" y="297688"/>
                    <a:pt x="9138031" y="38100"/>
                    <a:pt x="8815324" y="38100"/>
                  </a:cubicBezTo>
                  <a:lnTo>
                    <a:pt x="622300" y="38100"/>
                  </a:lnTo>
                  <a:lnTo>
                    <a:pt x="622300" y="19050"/>
                  </a:lnTo>
                  <a:lnTo>
                    <a:pt x="622300" y="38100"/>
                  </a:lnTo>
                  <a:cubicBezTo>
                    <a:pt x="299593" y="38100"/>
                    <a:pt x="38100" y="297688"/>
                    <a:pt x="38100" y="617474"/>
                  </a:cubicBezTo>
                  <a:close/>
                </a:path>
              </a:pathLst>
            </a:custGeom>
            <a:solidFill>
              <a:srgbClr val="2D4DF2"/>
            </a:solidFill>
          </p:spPr>
          <p:txBody>
            <a:bodyPr/>
            <a:lstStyle/>
            <a:p>
              <a:endParaRPr lang="en-US"/>
            </a:p>
          </p:txBody>
        </p:sp>
      </p:grpSp>
      <p:grpSp>
        <p:nvGrpSpPr>
          <p:cNvPr id="13" name="Group 13"/>
          <p:cNvGrpSpPr/>
          <p:nvPr/>
        </p:nvGrpSpPr>
        <p:grpSpPr>
          <a:xfrm>
            <a:off x="10518874" y="2914204"/>
            <a:ext cx="3931713" cy="989965"/>
            <a:chOff x="0" y="0"/>
            <a:chExt cx="5242284" cy="1319953"/>
          </a:xfrm>
        </p:grpSpPr>
        <p:sp>
          <p:nvSpPr>
            <p:cNvPr id="14" name="Freeform 14"/>
            <p:cNvSpPr/>
            <p:nvPr/>
          </p:nvSpPr>
          <p:spPr>
            <a:xfrm>
              <a:off x="0" y="0"/>
              <a:ext cx="5242284" cy="1319953"/>
            </a:xfrm>
            <a:custGeom>
              <a:avLst/>
              <a:gdLst/>
              <a:ahLst/>
              <a:cxnLst/>
              <a:rect l="l" t="t" r="r" b="b"/>
              <a:pathLst>
                <a:path w="5242284" h="1319953">
                  <a:moveTo>
                    <a:pt x="0" y="0"/>
                  </a:moveTo>
                  <a:lnTo>
                    <a:pt x="5242284" y="0"/>
                  </a:lnTo>
                  <a:lnTo>
                    <a:pt x="5242284" y="1319953"/>
                  </a:lnTo>
                  <a:lnTo>
                    <a:pt x="0" y="1319953"/>
                  </a:lnTo>
                  <a:close/>
                </a:path>
              </a:pathLst>
            </a:custGeom>
            <a:solidFill>
              <a:srgbClr val="000000">
                <a:alpha val="0"/>
              </a:srgbClr>
            </a:solidFill>
          </p:spPr>
          <p:txBody>
            <a:bodyPr/>
            <a:lstStyle/>
            <a:p>
              <a:endParaRPr lang="en-US"/>
            </a:p>
          </p:txBody>
        </p:sp>
        <p:sp>
          <p:nvSpPr>
            <p:cNvPr id="15" name="TextBox 15"/>
            <p:cNvSpPr txBox="1"/>
            <p:nvPr/>
          </p:nvSpPr>
          <p:spPr>
            <a:xfrm>
              <a:off x="0" y="-19050"/>
              <a:ext cx="5242284" cy="1339003"/>
            </a:xfrm>
            <a:prstGeom prst="rect">
              <a:avLst/>
            </a:prstGeom>
          </p:spPr>
          <p:txBody>
            <a:bodyPr lIns="0" tIns="0" rIns="0" bIns="0" rtlCol="0" anchor="t"/>
            <a:lstStyle/>
            <a:p>
              <a:pPr algn="l">
                <a:lnSpc>
                  <a:spcPts val="3437"/>
                </a:lnSpc>
              </a:pPr>
              <a:r>
                <a:rPr lang="en-US" sz="2750" b="1">
                  <a:solidFill>
                    <a:srgbClr val="00002E"/>
                  </a:solidFill>
                  <a:latin typeface="Nunito Bold"/>
                  <a:ea typeface="Nunito Bold"/>
                  <a:cs typeface="Nunito Bold"/>
                  <a:sym typeface="Nunito Bold"/>
                </a:rPr>
                <a:t>Most Frequent Words</a:t>
              </a:r>
            </a:p>
          </p:txBody>
        </p:sp>
      </p:grpSp>
      <p:grpSp>
        <p:nvGrpSpPr>
          <p:cNvPr id="16" name="Group 16"/>
          <p:cNvGrpSpPr/>
          <p:nvPr/>
        </p:nvGrpSpPr>
        <p:grpSpPr>
          <a:xfrm>
            <a:off x="10518874" y="3533626"/>
            <a:ext cx="6394251" cy="478780"/>
            <a:chOff x="0" y="0"/>
            <a:chExt cx="8525668" cy="638373"/>
          </a:xfrm>
        </p:grpSpPr>
        <p:sp>
          <p:nvSpPr>
            <p:cNvPr id="17" name="Freeform 17"/>
            <p:cNvSpPr/>
            <p:nvPr/>
          </p:nvSpPr>
          <p:spPr>
            <a:xfrm>
              <a:off x="0" y="0"/>
              <a:ext cx="8525668" cy="638373"/>
            </a:xfrm>
            <a:custGeom>
              <a:avLst/>
              <a:gdLst/>
              <a:ahLst/>
              <a:cxnLst/>
              <a:rect l="l" t="t" r="r" b="b"/>
              <a:pathLst>
                <a:path w="8525668" h="638373">
                  <a:moveTo>
                    <a:pt x="0" y="0"/>
                  </a:moveTo>
                  <a:lnTo>
                    <a:pt x="8525668" y="0"/>
                  </a:lnTo>
                  <a:lnTo>
                    <a:pt x="8525668" y="638373"/>
                  </a:lnTo>
                  <a:lnTo>
                    <a:pt x="0" y="638373"/>
                  </a:lnTo>
                  <a:close/>
                </a:path>
              </a:pathLst>
            </a:custGeom>
            <a:solidFill>
              <a:srgbClr val="000000">
                <a:alpha val="0"/>
              </a:srgbClr>
            </a:solidFill>
          </p:spPr>
          <p:txBody>
            <a:bodyPr/>
            <a:lstStyle/>
            <a:p>
              <a:endParaRPr lang="en-US"/>
            </a:p>
          </p:txBody>
        </p:sp>
        <p:sp>
          <p:nvSpPr>
            <p:cNvPr id="18" name="TextBox 18"/>
            <p:cNvSpPr txBox="1"/>
            <p:nvPr/>
          </p:nvSpPr>
          <p:spPr>
            <a:xfrm>
              <a:off x="0" y="-95250"/>
              <a:ext cx="8525668" cy="733623"/>
            </a:xfrm>
            <a:prstGeom prst="rect">
              <a:avLst/>
            </a:prstGeom>
          </p:spPr>
          <p:txBody>
            <a:bodyPr lIns="0" tIns="0" rIns="0" bIns="0" rtlCol="0" anchor="t"/>
            <a:lstStyle/>
            <a:p>
              <a:pPr marL="348754" lvl="1" indent="-174377" algn="l">
                <a:lnSpc>
                  <a:spcPts val="3750"/>
                </a:lnSpc>
                <a:buFont typeface="Arial"/>
                <a:buChar char="•"/>
              </a:pPr>
              <a:r>
                <a:rPr lang="en-US" sz="2312">
                  <a:solidFill>
                    <a:srgbClr val="00002E"/>
                  </a:solidFill>
                  <a:latin typeface="PT Sans"/>
                  <a:ea typeface="PT Sans"/>
                  <a:cs typeface="PT Sans"/>
                  <a:sym typeface="PT Sans"/>
                </a:rPr>
                <a:t>'I', 'you', 'love', 'like'</a:t>
              </a:r>
            </a:p>
          </p:txBody>
        </p:sp>
      </p:grpSp>
      <p:grpSp>
        <p:nvGrpSpPr>
          <p:cNvPr id="19" name="Group 19"/>
          <p:cNvGrpSpPr/>
          <p:nvPr/>
        </p:nvGrpSpPr>
        <p:grpSpPr>
          <a:xfrm>
            <a:off x="10518874" y="4117032"/>
            <a:ext cx="6394251" cy="478780"/>
            <a:chOff x="0" y="0"/>
            <a:chExt cx="8525668" cy="638373"/>
          </a:xfrm>
        </p:grpSpPr>
        <p:sp>
          <p:nvSpPr>
            <p:cNvPr id="20" name="Freeform 20"/>
            <p:cNvSpPr/>
            <p:nvPr/>
          </p:nvSpPr>
          <p:spPr>
            <a:xfrm>
              <a:off x="0" y="0"/>
              <a:ext cx="8525668" cy="638373"/>
            </a:xfrm>
            <a:custGeom>
              <a:avLst/>
              <a:gdLst/>
              <a:ahLst/>
              <a:cxnLst/>
              <a:rect l="l" t="t" r="r" b="b"/>
              <a:pathLst>
                <a:path w="8525668" h="638373">
                  <a:moveTo>
                    <a:pt x="0" y="0"/>
                  </a:moveTo>
                  <a:lnTo>
                    <a:pt x="8525668" y="0"/>
                  </a:lnTo>
                  <a:lnTo>
                    <a:pt x="8525668" y="638373"/>
                  </a:lnTo>
                  <a:lnTo>
                    <a:pt x="0" y="638373"/>
                  </a:lnTo>
                  <a:close/>
                </a:path>
              </a:pathLst>
            </a:custGeom>
            <a:solidFill>
              <a:srgbClr val="000000">
                <a:alpha val="0"/>
              </a:srgbClr>
            </a:solidFill>
          </p:spPr>
          <p:txBody>
            <a:bodyPr/>
            <a:lstStyle/>
            <a:p>
              <a:endParaRPr lang="en-US"/>
            </a:p>
          </p:txBody>
        </p:sp>
        <p:sp>
          <p:nvSpPr>
            <p:cNvPr id="21" name="TextBox 21"/>
            <p:cNvSpPr txBox="1"/>
            <p:nvPr/>
          </p:nvSpPr>
          <p:spPr>
            <a:xfrm>
              <a:off x="0" y="-95250"/>
              <a:ext cx="8525668" cy="733623"/>
            </a:xfrm>
            <a:prstGeom prst="rect">
              <a:avLst/>
            </a:prstGeom>
          </p:spPr>
          <p:txBody>
            <a:bodyPr lIns="0" tIns="0" rIns="0" bIns="0" rtlCol="0" anchor="t"/>
            <a:lstStyle/>
            <a:p>
              <a:pPr marL="348754" lvl="1" indent="-174377" algn="l">
                <a:lnSpc>
                  <a:spcPts val="3750"/>
                </a:lnSpc>
                <a:buFont typeface="Arial"/>
                <a:buChar char="•"/>
              </a:pPr>
              <a:r>
                <a:rPr lang="en-US" sz="2312">
                  <a:solidFill>
                    <a:srgbClr val="00002E"/>
                  </a:solidFill>
                  <a:latin typeface="PT Sans"/>
                  <a:ea typeface="PT Sans"/>
                  <a:cs typeface="PT Sans"/>
                  <a:sym typeface="PT Sans"/>
                </a:rPr>
                <a:t>Common pronouns &amp; verbs dominate</a:t>
              </a:r>
            </a:p>
          </p:txBody>
        </p:sp>
      </p:grpSp>
      <p:grpSp>
        <p:nvGrpSpPr>
          <p:cNvPr id="22" name="Group 22"/>
          <p:cNvGrpSpPr/>
          <p:nvPr/>
        </p:nvGrpSpPr>
        <p:grpSpPr>
          <a:xfrm>
            <a:off x="10176868" y="5208389"/>
            <a:ext cx="7078266" cy="1782216"/>
            <a:chOff x="0" y="0"/>
            <a:chExt cx="9437688" cy="2376288"/>
          </a:xfrm>
        </p:grpSpPr>
        <p:sp>
          <p:nvSpPr>
            <p:cNvPr id="23" name="Freeform 23"/>
            <p:cNvSpPr/>
            <p:nvPr/>
          </p:nvSpPr>
          <p:spPr>
            <a:xfrm>
              <a:off x="19050" y="19050"/>
              <a:ext cx="9399651" cy="2338070"/>
            </a:xfrm>
            <a:custGeom>
              <a:avLst/>
              <a:gdLst/>
              <a:ahLst/>
              <a:cxnLst/>
              <a:rect l="l" t="t" r="r" b="b"/>
              <a:pathLst>
                <a:path w="9399651" h="2338070">
                  <a:moveTo>
                    <a:pt x="0" y="598424"/>
                  </a:moveTo>
                  <a:cubicBezTo>
                    <a:pt x="0" y="267970"/>
                    <a:pt x="271145" y="0"/>
                    <a:pt x="605790" y="0"/>
                  </a:cubicBezTo>
                  <a:lnTo>
                    <a:pt x="8793861" y="0"/>
                  </a:lnTo>
                  <a:cubicBezTo>
                    <a:pt x="9128379" y="0"/>
                    <a:pt x="9399651" y="267970"/>
                    <a:pt x="9399651" y="598424"/>
                  </a:cubicBezTo>
                  <a:lnTo>
                    <a:pt x="9399651" y="1739646"/>
                  </a:lnTo>
                  <a:cubicBezTo>
                    <a:pt x="9399651" y="2070227"/>
                    <a:pt x="9128506" y="2338070"/>
                    <a:pt x="8793861" y="2338070"/>
                  </a:cubicBezTo>
                  <a:lnTo>
                    <a:pt x="605790" y="2338070"/>
                  </a:lnTo>
                  <a:cubicBezTo>
                    <a:pt x="271272" y="2338070"/>
                    <a:pt x="0" y="2070100"/>
                    <a:pt x="0" y="1739646"/>
                  </a:cubicBezTo>
                  <a:close/>
                </a:path>
              </a:pathLst>
            </a:custGeom>
            <a:solidFill>
              <a:srgbClr val="F3F3FF"/>
            </a:solidFill>
          </p:spPr>
          <p:txBody>
            <a:bodyPr/>
            <a:lstStyle/>
            <a:p>
              <a:endParaRPr lang="en-US"/>
            </a:p>
          </p:txBody>
        </p:sp>
        <p:sp>
          <p:nvSpPr>
            <p:cNvPr id="24" name="Freeform 24"/>
            <p:cNvSpPr/>
            <p:nvPr/>
          </p:nvSpPr>
          <p:spPr>
            <a:xfrm>
              <a:off x="0" y="0"/>
              <a:ext cx="9437751" cy="2376297"/>
            </a:xfrm>
            <a:custGeom>
              <a:avLst/>
              <a:gdLst/>
              <a:ahLst/>
              <a:cxnLst/>
              <a:rect l="l" t="t" r="r" b="b"/>
              <a:pathLst>
                <a:path w="9437751" h="2376297">
                  <a:moveTo>
                    <a:pt x="0" y="617474"/>
                  </a:moveTo>
                  <a:cubicBezTo>
                    <a:pt x="0" y="276225"/>
                    <a:pt x="279908" y="0"/>
                    <a:pt x="624840" y="0"/>
                  </a:cubicBezTo>
                  <a:lnTo>
                    <a:pt x="8812911" y="0"/>
                  </a:lnTo>
                  <a:lnTo>
                    <a:pt x="8812911" y="19050"/>
                  </a:lnTo>
                  <a:lnTo>
                    <a:pt x="8812911" y="0"/>
                  </a:lnTo>
                  <a:cubicBezTo>
                    <a:pt x="9157716" y="0"/>
                    <a:pt x="9437751" y="276225"/>
                    <a:pt x="9437751" y="617474"/>
                  </a:cubicBezTo>
                  <a:lnTo>
                    <a:pt x="9418701" y="617474"/>
                  </a:lnTo>
                  <a:lnTo>
                    <a:pt x="9437751" y="617474"/>
                  </a:lnTo>
                  <a:lnTo>
                    <a:pt x="9437751" y="1758696"/>
                  </a:lnTo>
                  <a:lnTo>
                    <a:pt x="9418701" y="1758696"/>
                  </a:lnTo>
                  <a:lnTo>
                    <a:pt x="9437751" y="1758696"/>
                  </a:lnTo>
                  <a:cubicBezTo>
                    <a:pt x="9437751" y="2099945"/>
                    <a:pt x="9157843" y="2376170"/>
                    <a:pt x="8812911" y="2376170"/>
                  </a:cubicBezTo>
                  <a:lnTo>
                    <a:pt x="8812911" y="2357120"/>
                  </a:lnTo>
                  <a:lnTo>
                    <a:pt x="8812911" y="2376170"/>
                  </a:lnTo>
                  <a:lnTo>
                    <a:pt x="624840" y="2376170"/>
                  </a:lnTo>
                  <a:lnTo>
                    <a:pt x="624840" y="2357120"/>
                  </a:lnTo>
                  <a:lnTo>
                    <a:pt x="624840" y="2376170"/>
                  </a:lnTo>
                  <a:cubicBezTo>
                    <a:pt x="279908" y="2376297"/>
                    <a:pt x="0" y="2100072"/>
                    <a:pt x="0" y="1758823"/>
                  </a:cubicBezTo>
                  <a:lnTo>
                    <a:pt x="0" y="617474"/>
                  </a:lnTo>
                  <a:lnTo>
                    <a:pt x="19050" y="617474"/>
                  </a:lnTo>
                  <a:lnTo>
                    <a:pt x="0" y="617474"/>
                  </a:lnTo>
                  <a:moveTo>
                    <a:pt x="38100" y="617474"/>
                  </a:moveTo>
                  <a:lnTo>
                    <a:pt x="38100" y="1758696"/>
                  </a:lnTo>
                  <a:lnTo>
                    <a:pt x="19050" y="1758696"/>
                  </a:lnTo>
                  <a:lnTo>
                    <a:pt x="38100" y="1758696"/>
                  </a:lnTo>
                  <a:cubicBezTo>
                    <a:pt x="38100" y="2078482"/>
                    <a:pt x="300609" y="2338070"/>
                    <a:pt x="624840" y="2338070"/>
                  </a:cubicBezTo>
                  <a:lnTo>
                    <a:pt x="8812911" y="2338070"/>
                  </a:lnTo>
                  <a:cubicBezTo>
                    <a:pt x="9137142" y="2338070"/>
                    <a:pt x="9399651" y="2078482"/>
                    <a:pt x="9399651" y="1758696"/>
                  </a:cubicBezTo>
                  <a:lnTo>
                    <a:pt x="9399651" y="617474"/>
                  </a:lnTo>
                  <a:cubicBezTo>
                    <a:pt x="9399651" y="297688"/>
                    <a:pt x="9137142" y="38100"/>
                    <a:pt x="8812911" y="38100"/>
                  </a:cubicBezTo>
                  <a:lnTo>
                    <a:pt x="624840" y="38100"/>
                  </a:lnTo>
                  <a:lnTo>
                    <a:pt x="624840" y="19050"/>
                  </a:lnTo>
                  <a:lnTo>
                    <a:pt x="624840" y="38100"/>
                  </a:lnTo>
                  <a:cubicBezTo>
                    <a:pt x="300609" y="38100"/>
                    <a:pt x="38100" y="297688"/>
                    <a:pt x="38100" y="617474"/>
                  </a:cubicBezTo>
                  <a:close/>
                </a:path>
              </a:pathLst>
            </a:custGeom>
            <a:solidFill>
              <a:srgbClr val="018CE1"/>
            </a:solidFill>
          </p:spPr>
          <p:txBody>
            <a:bodyPr/>
            <a:lstStyle/>
            <a:p>
              <a:endParaRPr lang="en-US"/>
            </a:p>
          </p:txBody>
        </p:sp>
      </p:grpSp>
      <p:grpSp>
        <p:nvGrpSpPr>
          <p:cNvPr id="25" name="Group 25"/>
          <p:cNvGrpSpPr/>
          <p:nvPr/>
        </p:nvGrpSpPr>
        <p:grpSpPr>
          <a:xfrm>
            <a:off x="10518874" y="5550396"/>
            <a:ext cx="4071414" cy="1098202"/>
            <a:chOff x="0" y="0"/>
            <a:chExt cx="5428552" cy="1464270"/>
          </a:xfrm>
        </p:grpSpPr>
        <p:sp>
          <p:nvSpPr>
            <p:cNvPr id="26" name="Freeform 26"/>
            <p:cNvSpPr/>
            <p:nvPr/>
          </p:nvSpPr>
          <p:spPr>
            <a:xfrm>
              <a:off x="0" y="0"/>
              <a:ext cx="5428553" cy="1464270"/>
            </a:xfrm>
            <a:custGeom>
              <a:avLst/>
              <a:gdLst/>
              <a:ahLst/>
              <a:cxnLst/>
              <a:rect l="l" t="t" r="r" b="b"/>
              <a:pathLst>
                <a:path w="5428553" h="1464270">
                  <a:moveTo>
                    <a:pt x="0" y="0"/>
                  </a:moveTo>
                  <a:lnTo>
                    <a:pt x="5428553" y="0"/>
                  </a:lnTo>
                  <a:lnTo>
                    <a:pt x="5428553" y="1464270"/>
                  </a:lnTo>
                  <a:lnTo>
                    <a:pt x="0" y="1464270"/>
                  </a:lnTo>
                  <a:close/>
                </a:path>
              </a:pathLst>
            </a:custGeom>
            <a:solidFill>
              <a:srgbClr val="000000">
                <a:alpha val="0"/>
              </a:srgbClr>
            </a:solidFill>
          </p:spPr>
          <p:txBody>
            <a:bodyPr/>
            <a:lstStyle/>
            <a:p>
              <a:endParaRPr lang="en-US"/>
            </a:p>
          </p:txBody>
        </p:sp>
        <p:sp>
          <p:nvSpPr>
            <p:cNvPr id="27" name="TextBox 27"/>
            <p:cNvSpPr txBox="1"/>
            <p:nvPr/>
          </p:nvSpPr>
          <p:spPr>
            <a:xfrm>
              <a:off x="0" y="-19050"/>
              <a:ext cx="5428552" cy="1483320"/>
            </a:xfrm>
            <a:prstGeom prst="rect">
              <a:avLst/>
            </a:prstGeom>
          </p:spPr>
          <p:txBody>
            <a:bodyPr lIns="0" tIns="0" rIns="0" bIns="0" rtlCol="0" anchor="t"/>
            <a:lstStyle/>
            <a:p>
              <a:pPr algn="l">
                <a:lnSpc>
                  <a:spcPts val="3437"/>
                </a:lnSpc>
              </a:pPr>
              <a:r>
                <a:rPr lang="en-US" sz="2750" b="1">
                  <a:solidFill>
                    <a:srgbClr val="00002E"/>
                  </a:solidFill>
                  <a:latin typeface="Nunito Bold"/>
                  <a:ea typeface="Nunito Bold"/>
                  <a:cs typeface="Nunito Bold"/>
                  <a:sym typeface="Nunito Bold"/>
                </a:rPr>
                <a:t>Frequency Distribution</a:t>
              </a:r>
            </a:p>
          </p:txBody>
        </p:sp>
      </p:grpSp>
      <p:grpSp>
        <p:nvGrpSpPr>
          <p:cNvPr id="28" name="Group 28"/>
          <p:cNvGrpSpPr/>
          <p:nvPr/>
        </p:nvGrpSpPr>
        <p:grpSpPr>
          <a:xfrm>
            <a:off x="10518874" y="6169819"/>
            <a:ext cx="6394251" cy="478780"/>
            <a:chOff x="0" y="0"/>
            <a:chExt cx="8525668" cy="638373"/>
          </a:xfrm>
        </p:grpSpPr>
        <p:sp>
          <p:nvSpPr>
            <p:cNvPr id="29" name="Freeform 29"/>
            <p:cNvSpPr/>
            <p:nvPr/>
          </p:nvSpPr>
          <p:spPr>
            <a:xfrm>
              <a:off x="0" y="0"/>
              <a:ext cx="8525668" cy="638373"/>
            </a:xfrm>
            <a:custGeom>
              <a:avLst/>
              <a:gdLst/>
              <a:ahLst/>
              <a:cxnLst/>
              <a:rect l="l" t="t" r="r" b="b"/>
              <a:pathLst>
                <a:path w="8525668" h="638373">
                  <a:moveTo>
                    <a:pt x="0" y="0"/>
                  </a:moveTo>
                  <a:lnTo>
                    <a:pt x="8525668" y="0"/>
                  </a:lnTo>
                  <a:lnTo>
                    <a:pt x="8525668" y="638373"/>
                  </a:lnTo>
                  <a:lnTo>
                    <a:pt x="0" y="638373"/>
                  </a:lnTo>
                  <a:close/>
                </a:path>
              </a:pathLst>
            </a:custGeom>
            <a:solidFill>
              <a:srgbClr val="000000">
                <a:alpha val="0"/>
              </a:srgbClr>
            </a:solidFill>
          </p:spPr>
          <p:txBody>
            <a:bodyPr/>
            <a:lstStyle/>
            <a:p>
              <a:endParaRPr lang="en-US"/>
            </a:p>
          </p:txBody>
        </p:sp>
        <p:sp>
          <p:nvSpPr>
            <p:cNvPr id="30" name="TextBox 30"/>
            <p:cNvSpPr txBox="1"/>
            <p:nvPr/>
          </p:nvSpPr>
          <p:spPr>
            <a:xfrm>
              <a:off x="0" y="-95250"/>
              <a:ext cx="8525668" cy="733623"/>
            </a:xfrm>
            <a:prstGeom prst="rect">
              <a:avLst/>
            </a:prstGeom>
          </p:spPr>
          <p:txBody>
            <a:bodyPr lIns="0" tIns="0" rIns="0" bIns="0" rtlCol="0" anchor="t"/>
            <a:lstStyle/>
            <a:p>
              <a:pPr algn="l">
                <a:lnSpc>
                  <a:spcPts val="3750"/>
                </a:lnSpc>
              </a:pPr>
              <a:r>
                <a:rPr lang="en-US" sz="2312">
                  <a:solidFill>
                    <a:srgbClr val="00002E"/>
                  </a:solidFill>
                  <a:latin typeface="PT Sans"/>
                  <a:ea typeface="PT Sans"/>
                  <a:cs typeface="PT Sans"/>
                  <a:sym typeface="PT Sans"/>
                </a:rPr>
                <a:t>Top words occur thousands of times</a:t>
              </a:r>
            </a:p>
          </p:txBody>
        </p:sp>
      </p:grpSp>
      <p:grpSp>
        <p:nvGrpSpPr>
          <p:cNvPr id="31" name="Group 31"/>
          <p:cNvGrpSpPr/>
          <p:nvPr/>
        </p:nvGrpSpPr>
        <p:grpSpPr>
          <a:xfrm>
            <a:off x="10176868" y="7261175"/>
            <a:ext cx="7078266" cy="1782216"/>
            <a:chOff x="0" y="0"/>
            <a:chExt cx="9437688" cy="2376288"/>
          </a:xfrm>
        </p:grpSpPr>
        <p:sp>
          <p:nvSpPr>
            <p:cNvPr id="32" name="Freeform 32"/>
            <p:cNvSpPr/>
            <p:nvPr/>
          </p:nvSpPr>
          <p:spPr>
            <a:xfrm>
              <a:off x="19050" y="19050"/>
              <a:ext cx="9399651" cy="2338070"/>
            </a:xfrm>
            <a:custGeom>
              <a:avLst/>
              <a:gdLst/>
              <a:ahLst/>
              <a:cxnLst/>
              <a:rect l="l" t="t" r="r" b="b"/>
              <a:pathLst>
                <a:path w="9399651" h="2338070">
                  <a:moveTo>
                    <a:pt x="0" y="598424"/>
                  </a:moveTo>
                  <a:cubicBezTo>
                    <a:pt x="0" y="267970"/>
                    <a:pt x="271145" y="0"/>
                    <a:pt x="605790" y="0"/>
                  </a:cubicBezTo>
                  <a:lnTo>
                    <a:pt x="8793861" y="0"/>
                  </a:lnTo>
                  <a:cubicBezTo>
                    <a:pt x="9128379" y="0"/>
                    <a:pt x="9399651" y="267970"/>
                    <a:pt x="9399651" y="598424"/>
                  </a:cubicBezTo>
                  <a:lnTo>
                    <a:pt x="9399651" y="1739646"/>
                  </a:lnTo>
                  <a:cubicBezTo>
                    <a:pt x="9399651" y="2070227"/>
                    <a:pt x="9128506" y="2338070"/>
                    <a:pt x="8793861" y="2338070"/>
                  </a:cubicBezTo>
                  <a:lnTo>
                    <a:pt x="605790" y="2338070"/>
                  </a:lnTo>
                  <a:cubicBezTo>
                    <a:pt x="271272" y="2338070"/>
                    <a:pt x="0" y="2070100"/>
                    <a:pt x="0" y="1739646"/>
                  </a:cubicBezTo>
                  <a:close/>
                </a:path>
              </a:pathLst>
            </a:custGeom>
            <a:solidFill>
              <a:srgbClr val="F3F3FF"/>
            </a:solidFill>
          </p:spPr>
          <p:txBody>
            <a:bodyPr/>
            <a:lstStyle/>
            <a:p>
              <a:endParaRPr lang="en-US"/>
            </a:p>
          </p:txBody>
        </p:sp>
        <p:sp>
          <p:nvSpPr>
            <p:cNvPr id="33" name="Freeform 33"/>
            <p:cNvSpPr/>
            <p:nvPr/>
          </p:nvSpPr>
          <p:spPr>
            <a:xfrm>
              <a:off x="0" y="0"/>
              <a:ext cx="9437751" cy="2376297"/>
            </a:xfrm>
            <a:custGeom>
              <a:avLst/>
              <a:gdLst/>
              <a:ahLst/>
              <a:cxnLst/>
              <a:rect l="l" t="t" r="r" b="b"/>
              <a:pathLst>
                <a:path w="9437751" h="2376297">
                  <a:moveTo>
                    <a:pt x="0" y="617474"/>
                  </a:moveTo>
                  <a:cubicBezTo>
                    <a:pt x="0" y="276225"/>
                    <a:pt x="279908" y="0"/>
                    <a:pt x="624840" y="0"/>
                  </a:cubicBezTo>
                  <a:lnTo>
                    <a:pt x="8812911" y="0"/>
                  </a:lnTo>
                  <a:lnTo>
                    <a:pt x="8812911" y="19050"/>
                  </a:lnTo>
                  <a:lnTo>
                    <a:pt x="8812911" y="0"/>
                  </a:lnTo>
                  <a:cubicBezTo>
                    <a:pt x="9157716" y="0"/>
                    <a:pt x="9437751" y="276225"/>
                    <a:pt x="9437751" y="617474"/>
                  </a:cubicBezTo>
                  <a:lnTo>
                    <a:pt x="9418701" y="617474"/>
                  </a:lnTo>
                  <a:lnTo>
                    <a:pt x="9437751" y="617474"/>
                  </a:lnTo>
                  <a:lnTo>
                    <a:pt x="9437751" y="1758696"/>
                  </a:lnTo>
                  <a:lnTo>
                    <a:pt x="9418701" y="1758696"/>
                  </a:lnTo>
                  <a:lnTo>
                    <a:pt x="9437751" y="1758696"/>
                  </a:lnTo>
                  <a:cubicBezTo>
                    <a:pt x="9437751" y="2099945"/>
                    <a:pt x="9157843" y="2376170"/>
                    <a:pt x="8812911" y="2376170"/>
                  </a:cubicBezTo>
                  <a:lnTo>
                    <a:pt x="8812911" y="2357120"/>
                  </a:lnTo>
                  <a:lnTo>
                    <a:pt x="8812911" y="2376170"/>
                  </a:lnTo>
                  <a:lnTo>
                    <a:pt x="624840" y="2376170"/>
                  </a:lnTo>
                  <a:lnTo>
                    <a:pt x="624840" y="2357120"/>
                  </a:lnTo>
                  <a:lnTo>
                    <a:pt x="624840" y="2376170"/>
                  </a:lnTo>
                  <a:cubicBezTo>
                    <a:pt x="279908" y="2376297"/>
                    <a:pt x="0" y="2100072"/>
                    <a:pt x="0" y="1758823"/>
                  </a:cubicBezTo>
                  <a:lnTo>
                    <a:pt x="0" y="617474"/>
                  </a:lnTo>
                  <a:lnTo>
                    <a:pt x="19050" y="617474"/>
                  </a:lnTo>
                  <a:lnTo>
                    <a:pt x="0" y="617474"/>
                  </a:lnTo>
                  <a:moveTo>
                    <a:pt x="38100" y="617474"/>
                  </a:moveTo>
                  <a:lnTo>
                    <a:pt x="38100" y="1758696"/>
                  </a:lnTo>
                  <a:lnTo>
                    <a:pt x="19050" y="1758696"/>
                  </a:lnTo>
                  <a:lnTo>
                    <a:pt x="38100" y="1758696"/>
                  </a:lnTo>
                  <a:cubicBezTo>
                    <a:pt x="38100" y="2078482"/>
                    <a:pt x="300609" y="2338070"/>
                    <a:pt x="624840" y="2338070"/>
                  </a:cubicBezTo>
                  <a:lnTo>
                    <a:pt x="8812911" y="2338070"/>
                  </a:lnTo>
                  <a:cubicBezTo>
                    <a:pt x="9137142" y="2338070"/>
                    <a:pt x="9399651" y="2078482"/>
                    <a:pt x="9399651" y="1758696"/>
                  </a:cubicBezTo>
                  <a:lnTo>
                    <a:pt x="9399651" y="617474"/>
                  </a:lnTo>
                  <a:cubicBezTo>
                    <a:pt x="9399651" y="297688"/>
                    <a:pt x="9137142" y="38100"/>
                    <a:pt x="8812911" y="38100"/>
                  </a:cubicBezTo>
                  <a:lnTo>
                    <a:pt x="624840" y="38100"/>
                  </a:lnTo>
                  <a:lnTo>
                    <a:pt x="624840" y="19050"/>
                  </a:lnTo>
                  <a:lnTo>
                    <a:pt x="624840" y="38100"/>
                  </a:lnTo>
                  <a:cubicBezTo>
                    <a:pt x="300609" y="38100"/>
                    <a:pt x="38100" y="297688"/>
                    <a:pt x="38100" y="617474"/>
                  </a:cubicBezTo>
                  <a:close/>
                </a:path>
              </a:pathLst>
            </a:custGeom>
            <a:solidFill>
              <a:srgbClr val="DA33BF"/>
            </a:solidFill>
          </p:spPr>
          <p:txBody>
            <a:bodyPr/>
            <a:lstStyle/>
            <a:p>
              <a:endParaRPr lang="en-US"/>
            </a:p>
          </p:txBody>
        </p:sp>
      </p:grpSp>
      <p:grpSp>
        <p:nvGrpSpPr>
          <p:cNvPr id="34" name="Group 34"/>
          <p:cNvGrpSpPr/>
          <p:nvPr/>
        </p:nvGrpSpPr>
        <p:grpSpPr>
          <a:xfrm>
            <a:off x="10518874" y="7603182"/>
            <a:ext cx="3520231" cy="561340"/>
            <a:chOff x="0" y="0"/>
            <a:chExt cx="4693642" cy="748453"/>
          </a:xfrm>
        </p:grpSpPr>
        <p:sp>
          <p:nvSpPr>
            <p:cNvPr id="35" name="Freeform 35"/>
            <p:cNvSpPr/>
            <p:nvPr/>
          </p:nvSpPr>
          <p:spPr>
            <a:xfrm>
              <a:off x="0" y="0"/>
              <a:ext cx="4693642" cy="748453"/>
            </a:xfrm>
            <a:custGeom>
              <a:avLst/>
              <a:gdLst/>
              <a:ahLst/>
              <a:cxnLst/>
              <a:rect l="l" t="t" r="r" b="b"/>
              <a:pathLst>
                <a:path w="4693642" h="748453">
                  <a:moveTo>
                    <a:pt x="0" y="0"/>
                  </a:moveTo>
                  <a:lnTo>
                    <a:pt x="4693642" y="0"/>
                  </a:lnTo>
                  <a:lnTo>
                    <a:pt x="4693642" y="748453"/>
                  </a:lnTo>
                  <a:lnTo>
                    <a:pt x="0" y="748453"/>
                  </a:lnTo>
                  <a:close/>
                </a:path>
              </a:pathLst>
            </a:custGeom>
            <a:solidFill>
              <a:srgbClr val="000000">
                <a:alpha val="0"/>
              </a:srgbClr>
            </a:solidFill>
          </p:spPr>
          <p:txBody>
            <a:bodyPr/>
            <a:lstStyle/>
            <a:p>
              <a:endParaRPr lang="en-US"/>
            </a:p>
          </p:txBody>
        </p:sp>
        <p:sp>
          <p:nvSpPr>
            <p:cNvPr id="36" name="TextBox 36"/>
            <p:cNvSpPr txBox="1"/>
            <p:nvPr/>
          </p:nvSpPr>
          <p:spPr>
            <a:xfrm>
              <a:off x="0" y="-19050"/>
              <a:ext cx="4693642" cy="767503"/>
            </a:xfrm>
            <a:prstGeom prst="rect">
              <a:avLst/>
            </a:prstGeom>
          </p:spPr>
          <p:txBody>
            <a:bodyPr lIns="0" tIns="0" rIns="0" bIns="0" rtlCol="0" anchor="t"/>
            <a:lstStyle/>
            <a:p>
              <a:pPr algn="l">
                <a:lnSpc>
                  <a:spcPts val="3437"/>
                </a:lnSpc>
              </a:pPr>
              <a:r>
                <a:rPr lang="en-US" sz="2750" b="1">
                  <a:solidFill>
                    <a:srgbClr val="00002E"/>
                  </a:solidFill>
                  <a:latin typeface="Nunito Bold"/>
                  <a:ea typeface="Nunito Bold"/>
                  <a:cs typeface="Nunito Bold"/>
                  <a:sym typeface="Nunito Bold"/>
                </a:rPr>
                <a:t>Significance</a:t>
              </a:r>
            </a:p>
          </p:txBody>
        </p:sp>
      </p:grpSp>
      <p:grpSp>
        <p:nvGrpSpPr>
          <p:cNvPr id="37" name="Group 37"/>
          <p:cNvGrpSpPr/>
          <p:nvPr/>
        </p:nvGrpSpPr>
        <p:grpSpPr>
          <a:xfrm>
            <a:off x="10518874" y="8222605"/>
            <a:ext cx="6394251" cy="478780"/>
            <a:chOff x="0" y="0"/>
            <a:chExt cx="8525668" cy="638373"/>
          </a:xfrm>
        </p:grpSpPr>
        <p:sp>
          <p:nvSpPr>
            <p:cNvPr id="38" name="Freeform 38"/>
            <p:cNvSpPr/>
            <p:nvPr/>
          </p:nvSpPr>
          <p:spPr>
            <a:xfrm>
              <a:off x="0" y="0"/>
              <a:ext cx="8525668" cy="638373"/>
            </a:xfrm>
            <a:custGeom>
              <a:avLst/>
              <a:gdLst/>
              <a:ahLst/>
              <a:cxnLst/>
              <a:rect l="l" t="t" r="r" b="b"/>
              <a:pathLst>
                <a:path w="8525668" h="638373">
                  <a:moveTo>
                    <a:pt x="0" y="0"/>
                  </a:moveTo>
                  <a:lnTo>
                    <a:pt x="8525668" y="0"/>
                  </a:lnTo>
                  <a:lnTo>
                    <a:pt x="8525668" y="638373"/>
                  </a:lnTo>
                  <a:lnTo>
                    <a:pt x="0" y="638373"/>
                  </a:lnTo>
                  <a:close/>
                </a:path>
              </a:pathLst>
            </a:custGeom>
            <a:solidFill>
              <a:srgbClr val="000000">
                <a:alpha val="0"/>
              </a:srgbClr>
            </a:solidFill>
          </p:spPr>
          <p:txBody>
            <a:bodyPr/>
            <a:lstStyle/>
            <a:p>
              <a:endParaRPr lang="en-US"/>
            </a:p>
          </p:txBody>
        </p:sp>
        <p:sp>
          <p:nvSpPr>
            <p:cNvPr id="39" name="TextBox 39"/>
            <p:cNvSpPr txBox="1"/>
            <p:nvPr/>
          </p:nvSpPr>
          <p:spPr>
            <a:xfrm>
              <a:off x="0" y="-95250"/>
              <a:ext cx="8525668" cy="733623"/>
            </a:xfrm>
            <a:prstGeom prst="rect">
              <a:avLst/>
            </a:prstGeom>
          </p:spPr>
          <p:txBody>
            <a:bodyPr lIns="0" tIns="0" rIns="0" bIns="0" rtlCol="0" anchor="t"/>
            <a:lstStyle/>
            <a:p>
              <a:pPr algn="l">
                <a:lnSpc>
                  <a:spcPts val="3750"/>
                </a:lnSpc>
              </a:pPr>
              <a:r>
                <a:rPr lang="en-US" sz="2312">
                  <a:solidFill>
                    <a:srgbClr val="00002E"/>
                  </a:solidFill>
                  <a:latin typeface="PT Sans"/>
                  <a:ea typeface="PT Sans"/>
                  <a:cs typeface="PT Sans"/>
                  <a:sym typeface="PT Sans"/>
                </a:rPr>
                <a:t>Reflects thematic and stylistic choices</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txBody>
            <a:bodyPr/>
            <a:lstStyle/>
            <a:p>
              <a:endParaRPr lang="en-US"/>
            </a:p>
          </p:txBody>
        </p:sp>
      </p:grpSp>
      <p:sp>
        <p:nvSpPr>
          <p:cNvPr id="5" name="Freeform 5" descr="preencoded.png"/>
          <p:cNvSpPr/>
          <p:nvPr/>
        </p:nvSpPr>
        <p:spPr>
          <a:xfrm>
            <a:off x="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4"/>
            <a:stretch>
              <a:fillRect/>
            </a:stretch>
          </a:blipFill>
        </p:spPr>
        <p:txBody>
          <a:bodyPr/>
          <a:lstStyle/>
          <a:p>
            <a:endParaRPr lang="en-US"/>
          </a:p>
        </p:txBody>
      </p:sp>
      <p:sp>
        <p:nvSpPr>
          <p:cNvPr id="6" name="Freeform 6" descr="preencoded.png"/>
          <p:cNvSpPr/>
          <p:nvPr/>
        </p:nvSpPr>
        <p:spPr>
          <a:xfrm>
            <a:off x="0" y="2624732"/>
            <a:ext cx="9135131" cy="5486400"/>
          </a:xfrm>
          <a:custGeom>
            <a:avLst/>
            <a:gdLst/>
            <a:ahLst/>
            <a:cxnLst/>
            <a:rect l="l" t="t" r="r" b="b"/>
            <a:pathLst>
              <a:path w="9135131" h="5486400">
                <a:moveTo>
                  <a:pt x="0" y="0"/>
                </a:moveTo>
                <a:lnTo>
                  <a:pt x="9135131" y="0"/>
                </a:lnTo>
                <a:lnTo>
                  <a:pt x="9135131" y="5486400"/>
                </a:lnTo>
                <a:lnTo>
                  <a:pt x="0" y="5486400"/>
                </a:lnTo>
                <a:lnTo>
                  <a:pt x="0" y="0"/>
                </a:lnTo>
                <a:close/>
              </a:path>
            </a:pathLst>
          </a:custGeom>
          <a:blipFill>
            <a:blip r:embed="rId5"/>
            <a:stretch>
              <a:fillRect r="-97"/>
            </a:stretch>
          </a:blipFill>
        </p:spPr>
        <p:txBody>
          <a:bodyPr/>
          <a:lstStyle/>
          <a:p>
            <a:endParaRPr lang="en-US"/>
          </a:p>
        </p:txBody>
      </p:sp>
      <p:grpSp>
        <p:nvGrpSpPr>
          <p:cNvPr id="7" name="Group 7"/>
          <p:cNvGrpSpPr/>
          <p:nvPr/>
        </p:nvGrpSpPr>
        <p:grpSpPr>
          <a:xfrm>
            <a:off x="10191155" y="1884610"/>
            <a:ext cx="7049691" cy="1998980"/>
            <a:chOff x="0" y="0"/>
            <a:chExt cx="9399588" cy="2665307"/>
          </a:xfrm>
        </p:grpSpPr>
        <p:sp>
          <p:nvSpPr>
            <p:cNvPr id="8" name="Freeform 8"/>
            <p:cNvSpPr/>
            <p:nvPr/>
          </p:nvSpPr>
          <p:spPr>
            <a:xfrm>
              <a:off x="0" y="0"/>
              <a:ext cx="9399588" cy="2665307"/>
            </a:xfrm>
            <a:custGeom>
              <a:avLst/>
              <a:gdLst/>
              <a:ahLst/>
              <a:cxnLst/>
              <a:rect l="l" t="t" r="r" b="b"/>
              <a:pathLst>
                <a:path w="9399588" h="2665307">
                  <a:moveTo>
                    <a:pt x="0" y="0"/>
                  </a:moveTo>
                  <a:lnTo>
                    <a:pt x="9399588" y="0"/>
                  </a:lnTo>
                  <a:lnTo>
                    <a:pt x="9399588" y="2665307"/>
                  </a:lnTo>
                  <a:lnTo>
                    <a:pt x="0" y="2665307"/>
                  </a:lnTo>
                  <a:close/>
                </a:path>
              </a:pathLst>
            </a:custGeom>
            <a:solidFill>
              <a:srgbClr val="000000">
                <a:alpha val="0"/>
              </a:srgbClr>
            </a:solidFill>
          </p:spPr>
          <p:txBody>
            <a:bodyPr/>
            <a:lstStyle/>
            <a:p>
              <a:endParaRPr lang="en-US"/>
            </a:p>
          </p:txBody>
        </p:sp>
        <p:sp>
          <p:nvSpPr>
            <p:cNvPr id="9" name="TextBox 9"/>
            <p:cNvSpPr txBox="1"/>
            <p:nvPr/>
          </p:nvSpPr>
          <p:spPr>
            <a:xfrm>
              <a:off x="0" y="-28575"/>
              <a:ext cx="9399588" cy="2693882"/>
            </a:xfrm>
            <a:prstGeom prst="rect">
              <a:avLst/>
            </a:prstGeom>
          </p:spPr>
          <p:txBody>
            <a:bodyPr lIns="0" tIns="0" rIns="0" bIns="0" rtlCol="0" anchor="t"/>
            <a:lstStyle/>
            <a:p>
              <a:pPr algn="l">
                <a:lnSpc>
                  <a:spcPts val="6875"/>
                </a:lnSpc>
              </a:pPr>
              <a:r>
                <a:rPr lang="en-US" sz="5500" b="1" dirty="0">
                  <a:solidFill>
                    <a:srgbClr val="00002E"/>
                  </a:solidFill>
                  <a:latin typeface="Nunito Bold"/>
                  <a:ea typeface="Nunito Bold"/>
                  <a:cs typeface="Nunito Bold"/>
                  <a:sym typeface="Nunito Bold"/>
                </a:rPr>
                <a:t>Zipf's Law Visualization</a:t>
              </a:r>
            </a:p>
          </p:txBody>
        </p:sp>
      </p:grpSp>
      <p:grpSp>
        <p:nvGrpSpPr>
          <p:cNvPr id="10" name="Group 10"/>
          <p:cNvGrpSpPr/>
          <p:nvPr/>
        </p:nvGrpSpPr>
        <p:grpSpPr>
          <a:xfrm>
            <a:off x="10191155" y="4093369"/>
            <a:ext cx="7049691" cy="4309021"/>
            <a:chOff x="0" y="0"/>
            <a:chExt cx="9399588" cy="5745362"/>
          </a:xfrm>
        </p:grpSpPr>
        <p:sp>
          <p:nvSpPr>
            <p:cNvPr id="11" name="Freeform 11"/>
            <p:cNvSpPr/>
            <p:nvPr/>
          </p:nvSpPr>
          <p:spPr>
            <a:xfrm>
              <a:off x="0" y="0"/>
              <a:ext cx="9399588" cy="5745362"/>
            </a:xfrm>
            <a:custGeom>
              <a:avLst/>
              <a:gdLst/>
              <a:ahLst/>
              <a:cxnLst/>
              <a:rect l="l" t="t" r="r" b="b"/>
              <a:pathLst>
                <a:path w="9399588" h="5745362">
                  <a:moveTo>
                    <a:pt x="0" y="0"/>
                  </a:moveTo>
                  <a:lnTo>
                    <a:pt x="9399588" y="0"/>
                  </a:lnTo>
                  <a:lnTo>
                    <a:pt x="9399588" y="5745362"/>
                  </a:lnTo>
                  <a:lnTo>
                    <a:pt x="0" y="5745362"/>
                  </a:lnTo>
                  <a:close/>
                </a:path>
              </a:pathLst>
            </a:custGeom>
            <a:solidFill>
              <a:srgbClr val="000000">
                <a:alpha val="0"/>
              </a:srgbClr>
            </a:solidFill>
          </p:spPr>
          <p:txBody>
            <a:bodyPr/>
            <a:lstStyle/>
            <a:p>
              <a:endParaRPr lang="en-US"/>
            </a:p>
          </p:txBody>
        </p:sp>
        <p:sp>
          <p:nvSpPr>
            <p:cNvPr id="12" name="TextBox 12"/>
            <p:cNvSpPr txBox="1"/>
            <p:nvPr/>
          </p:nvSpPr>
          <p:spPr>
            <a:xfrm>
              <a:off x="0" y="-95250"/>
              <a:ext cx="9399588" cy="5840612"/>
            </a:xfrm>
            <a:prstGeom prst="rect">
              <a:avLst/>
            </a:prstGeom>
          </p:spPr>
          <p:txBody>
            <a:bodyPr lIns="0" tIns="0" rIns="0" bIns="0" rtlCol="0" anchor="t"/>
            <a:lstStyle/>
            <a:p>
              <a:pPr algn="l">
                <a:lnSpc>
                  <a:spcPts val="3750"/>
                </a:lnSpc>
              </a:pPr>
              <a:r>
                <a:rPr lang="en-US" sz="2312">
                  <a:solidFill>
                    <a:srgbClr val="00002E"/>
                  </a:solidFill>
                  <a:latin typeface="PT Sans"/>
                  <a:ea typeface="PT Sans"/>
                  <a:cs typeface="PT Sans"/>
                  <a:sym typeface="PT Sans"/>
                </a:rPr>
                <a:t>This log-log plot compares the actual word frequencies found in Lady Gaga's song lyrics with the theoretical expectations predicted by Zipf's Law. The plot visually demonstrates how word usage follows an inverse relationship between a word's rank and its frequency of occurrence. By observing the alignment between the empirical data and the Zipfian curve, we can better understand the linguistic patterns and the natural distribution of words in her lyrics.</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38100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txBody>
            <a:bodyPr/>
            <a:lstStyle/>
            <a:p>
              <a:endParaRPr lang="en-US" dirty="0"/>
            </a:p>
          </p:txBody>
        </p:sp>
      </p:grpSp>
      <p:sp>
        <p:nvSpPr>
          <p:cNvPr id="5" name="Freeform 5"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grpSp>
        <p:nvGrpSpPr>
          <p:cNvPr id="6" name="Group 6"/>
          <p:cNvGrpSpPr/>
          <p:nvPr/>
        </p:nvGrpSpPr>
        <p:grpSpPr>
          <a:xfrm>
            <a:off x="1038522" y="476994"/>
            <a:ext cx="5934968" cy="741909"/>
            <a:chOff x="0" y="0"/>
            <a:chExt cx="7913290" cy="989212"/>
          </a:xfrm>
        </p:grpSpPr>
        <p:sp>
          <p:nvSpPr>
            <p:cNvPr id="7" name="Freeform 7"/>
            <p:cNvSpPr/>
            <p:nvPr/>
          </p:nvSpPr>
          <p:spPr>
            <a:xfrm>
              <a:off x="0" y="0"/>
              <a:ext cx="7913290" cy="989212"/>
            </a:xfrm>
            <a:custGeom>
              <a:avLst/>
              <a:gdLst/>
              <a:ahLst/>
              <a:cxnLst/>
              <a:rect l="l" t="t" r="r" b="b"/>
              <a:pathLst>
                <a:path w="7913290" h="989212">
                  <a:moveTo>
                    <a:pt x="0" y="0"/>
                  </a:moveTo>
                  <a:lnTo>
                    <a:pt x="7913290" y="0"/>
                  </a:lnTo>
                  <a:lnTo>
                    <a:pt x="7913290" y="989212"/>
                  </a:lnTo>
                  <a:lnTo>
                    <a:pt x="0" y="989212"/>
                  </a:lnTo>
                  <a:close/>
                </a:path>
              </a:pathLst>
            </a:custGeom>
            <a:solidFill>
              <a:srgbClr val="000000">
                <a:alpha val="0"/>
              </a:srgbClr>
            </a:solidFill>
          </p:spPr>
          <p:txBody>
            <a:bodyPr/>
            <a:lstStyle/>
            <a:p>
              <a:endParaRPr lang="en-US"/>
            </a:p>
          </p:txBody>
        </p:sp>
        <p:sp>
          <p:nvSpPr>
            <p:cNvPr id="8" name="TextBox 8"/>
            <p:cNvSpPr txBox="1"/>
            <p:nvPr/>
          </p:nvSpPr>
          <p:spPr>
            <a:xfrm>
              <a:off x="0" y="-28575"/>
              <a:ext cx="7913290" cy="1017787"/>
            </a:xfrm>
            <a:prstGeom prst="rect">
              <a:avLst/>
            </a:prstGeom>
          </p:spPr>
          <p:txBody>
            <a:bodyPr lIns="0" tIns="0" rIns="0" bIns="0" rtlCol="0" anchor="t"/>
            <a:lstStyle/>
            <a:p>
              <a:pPr algn="l">
                <a:lnSpc>
                  <a:spcPts val="5812"/>
                </a:lnSpc>
              </a:pPr>
              <a:r>
                <a:rPr lang="en-US" sz="4625" b="1">
                  <a:solidFill>
                    <a:srgbClr val="00002E"/>
                  </a:solidFill>
                  <a:latin typeface="Nunito Bold"/>
                  <a:ea typeface="Nunito Bold"/>
                  <a:cs typeface="Nunito Bold"/>
                  <a:sym typeface="Nunito Bold"/>
                </a:rPr>
                <a:t>Key Observations</a:t>
              </a:r>
            </a:p>
          </p:txBody>
        </p:sp>
      </p:grpSp>
      <p:grpSp>
        <p:nvGrpSpPr>
          <p:cNvPr id="9" name="Group 9"/>
          <p:cNvGrpSpPr/>
          <p:nvPr/>
        </p:nvGrpSpPr>
        <p:grpSpPr>
          <a:xfrm>
            <a:off x="5700712" y="1938040"/>
            <a:ext cx="28575" cy="7531150"/>
            <a:chOff x="0" y="0"/>
            <a:chExt cx="38100" cy="10041533"/>
          </a:xfrm>
        </p:grpSpPr>
        <p:sp>
          <p:nvSpPr>
            <p:cNvPr id="10" name="Freeform 10"/>
            <p:cNvSpPr/>
            <p:nvPr/>
          </p:nvSpPr>
          <p:spPr>
            <a:xfrm>
              <a:off x="0" y="0"/>
              <a:ext cx="38100" cy="10041509"/>
            </a:xfrm>
            <a:custGeom>
              <a:avLst/>
              <a:gdLst/>
              <a:ahLst/>
              <a:cxnLst/>
              <a:rect l="l" t="t" r="r" b="b"/>
              <a:pathLst>
                <a:path w="38100" h="10041509">
                  <a:moveTo>
                    <a:pt x="0" y="19050"/>
                  </a:moveTo>
                  <a:cubicBezTo>
                    <a:pt x="0" y="8509"/>
                    <a:pt x="8509" y="0"/>
                    <a:pt x="19050" y="0"/>
                  </a:cubicBezTo>
                  <a:cubicBezTo>
                    <a:pt x="29591" y="0"/>
                    <a:pt x="38100" y="8509"/>
                    <a:pt x="38100" y="19050"/>
                  </a:cubicBezTo>
                  <a:lnTo>
                    <a:pt x="38100" y="10022459"/>
                  </a:lnTo>
                  <a:cubicBezTo>
                    <a:pt x="38100" y="10033000"/>
                    <a:pt x="29591" y="10041509"/>
                    <a:pt x="19050" y="10041509"/>
                  </a:cubicBezTo>
                  <a:cubicBezTo>
                    <a:pt x="8509" y="10041509"/>
                    <a:pt x="0" y="10033000"/>
                    <a:pt x="0" y="10022459"/>
                  </a:cubicBezTo>
                  <a:close/>
                </a:path>
              </a:pathLst>
            </a:custGeom>
            <a:solidFill>
              <a:srgbClr val="000000">
                <a:alpha val="392"/>
              </a:srgbClr>
            </a:solidFill>
          </p:spPr>
          <p:txBody>
            <a:bodyPr/>
            <a:lstStyle/>
            <a:p>
              <a:endParaRPr lang="en-US"/>
            </a:p>
          </p:txBody>
        </p:sp>
      </p:grpSp>
      <p:grpSp>
        <p:nvGrpSpPr>
          <p:cNvPr id="11" name="Group 11"/>
          <p:cNvGrpSpPr/>
          <p:nvPr/>
        </p:nvGrpSpPr>
        <p:grpSpPr>
          <a:xfrm>
            <a:off x="4703192" y="2207419"/>
            <a:ext cx="756642" cy="28575"/>
            <a:chOff x="0" y="0"/>
            <a:chExt cx="1008857" cy="38100"/>
          </a:xfrm>
        </p:grpSpPr>
        <p:sp>
          <p:nvSpPr>
            <p:cNvPr id="12" name="Freeform 12"/>
            <p:cNvSpPr/>
            <p:nvPr/>
          </p:nvSpPr>
          <p:spPr>
            <a:xfrm>
              <a:off x="0" y="0"/>
              <a:ext cx="1008888" cy="38100"/>
            </a:xfrm>
            <a:custGeom>
              <a:avLst/>
              <a:gdLst/>
              <a:ahLst/>
              <a:cxnLst/>
              <a:rect l="l" t="t" r="r" b="b"/>
              <a:pathLst>
                <a:path w="1008888" h="38100">
                  <a:moveTo>
                    <a:pt x="0" y="19050"/>
                  </a:moveTo>
                  <a:cubicBezTo>
                    <a:pt x="0" y="8509"/>
                    <a:pt x="8509" y="0"/>
                    <a:pt x="19050" y="0"/>
                  </a:cubicBezTo>
                  <a:lnTo>
                    <a:pt x="989838" y="0"/>
                  </a:lnTo>
                  <a:cubicBezTo>
                    <a:pt x="1000379" y="0"/>
                    <a:pt x="1008888" y="8509"/>
                    <a:pt x="1008888" y="19050"/>
                  </a:cubicBezTo>
                  <a:cubicBezTo>
                    <a:pt x="1008888" y="29591"/>
                    <a:pt x="1000379" y="38100"/>
                    <a:pt x="989838" y="38100"/>
                  </a:cubicBezTo>
                  <a:lnTo>
                    <a:pt x="19050" y="38100"/>
                  </a:lnTo>
                  <a:cubicBezTo>
                    <a:pt x="8509" y="38100"/>
                    <a:pt x="0" y="29591"/>
                    <a:pt x="0" y="19050"/>
                  </a:cubicBezTo>
                  <a:close/>
                </a:path>
              </a:pathLst>
            </a:custGeom>
            <a:solidFill>
              <a:srgbClr val="2D4DF2"/>
            </a:solidFill>
          </p:spPr>
          <p:txBody>
            <a:bodyPr/>
            <a:lstStyle/>
            <a:p>
              <a:endParaRPr lang="en-US"/>
            </a:p>
          </p:txBody>
        </p:sp>
      </p:grpSp>
      <p:grpSp>
        <p:nvGrpSpPr>
          <p:cNvPr id="13" name="Group 13"/>
          <p:cNvGrpSpPr/>
          <p:nvPr/>
        </p:nvGrpSpPr>
        <p:grpSpPr>
          <a:xfrm>
            <a:off x="5416971" y="1923752"/>
            <a:ext cx="596056" cy="596056"/>
            <a:chOff x="0" y="0"/>
            <a:chExt cx="794742" cy="794742"/>
          </a:xfrm>
        </p:grpSpPr>
        <p:sp>
          <p:nvSpPr>
            <p:cNvPr id="14" name="Freeform 14"/>
            <p:cNvSpPr/>
            <p:nvPr/>
          </p:nvSpPr>
          <p:spPr>
            <a:xfrm>
              <a:off x="19050" y="19050"/>
              <a:ext cx="756666" cy="756666"/>
            </a:xfrm>
            <a:custGeom>
              <a:avLst/>
              <a:gdLst/>
              <a:ahLst/>
              <a:cxnLst/>
              <a:rect l="l" t="t" r="r" b="b"/>
              <a:pathLst>
                <a:path w="756666" h="756666">
                  <a:moveTo>
                    <a:pt x="0" y="378333"/>
                  </a:moveTo>
                  <a:cubicBezTo>
                    <a:pt x="0" y="169418"/>
                    <a:pt x="169418" y="0"/>
                    <a:pt x="378333" y="0"/>
                  </a:cubicBezTo>
                  <a:cubicBezTo>
                    <a:pt x="587248" y="0"/>
                    <a:pt x="756666" y="169418"/>
                    <a:pt x="756666" y="378333"/>
                  </a:cubicBezTo>
                  <a:cubicBezTo>
                    <a:pt x="756666" y="587248"/>
                    <a:pt x="587248" y="756666"/>
                    <a:pt x="378333" y="756666"/>
                  </a:cubicBezTo>
                  <a:cubicBezTo>
                    <a:pt x="169418" y="756666"/>
                    <a:pt x="0" y="587248"/>
                    <a:pt x="0" y="378333"/>
                  </a:cubicBezTo>
                  <a:close/>
                </a:path>
              </a:pathLst>
            </a:custGeom>
            <a:solidFill>
              <a:srgbClr val="F3F3FF"/>
            </a:solidFill>
          </p:spPr>
          <p:txBody>
            <a:bodyPr/>
            <a:lstStyle/>
            <a:p>
              <a:endParaRPr lang="en-US"/>
            </a:p>
          </p:txBody>
        </p:sp>
        <p:sp>
          <p:nvSpPr>
            <p:cNvPr id="15" name="Freeform 15"/>
            <p:cNvSpPr/>
            <p:nvPr/>
          </p:nvSpPr>
          <p:spPr>
            <a:xfrm>
              <a:off x="0" y="0"/>
              <a:ext cx="794766" cy="794766"/>
            </a:xfrm>
            <a:custGeom>
              <a:avLst/>
              <a:gdLst/>
              <a:ahLst/>
              <a:cxnLst/>
              <a:rect l="l" t="t" r="r" b="b"/>
              <a:pathLst>
                <a:path w="794766" h="794766">
                  <a:moveTo>
                    <a:pt x="0" y="397383"/>
                  </a:moveTo>
                  <a:cubicBezTo>
                    <a:pt x="0" y="177927"/>
                    <a:pt x="177927" y="0"/>
                    <a:pt x="397383" y="0"/>
                  </a:cubicBezTo>
                  <a:cubicBezTo>
                    <a:pt x="403225" y="0"/>
                    <a:pt x="408686" y="2667"/>
                    <a:pt x="412242" y="7112"/>
                  </a:cubicBezTo>
                  <a:lnTo>
                    <a:pt x="397383" y="19050"/>
                  </a:lnTo>
                  <a:lnTo>
                    <a:pt x="397383" y="0"/>
                  </a:lnTo>
                  <a:lnTo>
                    <a:pt x="397383" y="19050"/>
                  </a:lnTo>
                  <a:lnTo>
                    <a:pt x="397383" y="0"/>
                  </a:lnTo>
                  <a:cubicBezTo>
                    <a:pt x="616839" y="0"/>
                    <a:pt x="794766" y="177927"/>
                    <a:pt x="794766" y="397383"/>
                  </a:cubicBezTo>
                  <a:cubicBezTo>
                    <a:pt x="794766" y="403352"/>
                    <a:pt x="791972" y="409067"/>
                    <a:pt x="787146" y="412623"/>
                  </a:cubicBezTo>
                  <a:lnTo>
                    <a:pt x="775716" y="397383"/>
                  </a:lnTo>
                  <a:lnTo>
                    <a:pt x="794766" y="397383"/>
                  </a:lnTo>
                  <a:cubicBezTo>
                    <a:pt x="794766" y="616839"/>
                    <a:pt x="616839" y="794766"/>
                    <a:pt x="397383" y="794766"/>
                  </a:cubicBezTo>
                  <a:lnTo>
                    <a:pt x="397383" y="775716"/>
                  </a:lnTo>
                  <a:lnTo>
                    <a:pt x="397383" y="756666"/>
                  </a:lnTo>
                  <a:lnTo>
                    <a:pt x="397383" y="775716"/>
                  </a:lnTo>
                  <a:lnTo>
                    <a:pt x="397383" y="794766"/>
                  </a:lnTo>
                  <a:cubicBezTo>
                    <a:pt x="177927" y="794766"/>
                    <a:pt x="0" y="616839"/>
                    <a:pt x="0" y="397383"/>
                  </a:cubicBezTo>
                  <a:lnTo>
                    <a:pt x="19050" y="397383"/>
                  </a:lnTo>
                  <a:lnTo>
                    <a:pt x="0" y="397383"/>
                  </a:lnTo>
                  <a:moveTo>
                    <a:pt x="38100" y="397383"/>
                  </a:moveTo>
                  <a:lnTo>
                    <a:pt x="19050" y="397383"/>
                  </a:lnTo>
                  <a:lnTo>
                    <a:pt x="38100" y="397383"/>
                  </a:lnTo>
                  <a:cubicBezTo>
                    <a:pt x="38100" y="595757"/>
                    <a:pt x="199009" y="756666"/>
                    <a:pt x="397383" y="756666"/>
                  </a:cubicBezTo>
                  <a:cubicBezTo>
                    <a:pt x="407924" y="756666"/>
                    <a:pt x="416433" y="765175"/>
                    <a:pt x="416433" y="775716"/>
                  </a:cubicBezTo>
                  <a:cubicBezTo>
                    <a:pt x="416433" y="786257"/>
                    <a:pt x="407924" y="794766"/>
                    <a:pt x="397383" y="794766"/>
                  </a:cubicBezTo>
                  <a:cubicBezTo>
                    <a:pt x="386842" y="794766"/>
                    <a:pt x="378333" y="786257"/>
                    <a:pt x="378333" y="775716"/>
                  </a:cubicBezTo>
                  <a:cubicBezTo>
                    <a:pt x="378333" y="765175"/>
                    <a:pt x="386842" y="756666"/>
                    <a:pt x="397383" y="756666"/>
                  </a:cubicBezTo>
                  <a:cubicBezTo>
                    <a:pt x="595757" y="756666"/>
                    <a:pt x="756666" y="595757"/>
                    <a:pt x="756666" y="397383"/>
                  </a:cubicBezTo>
                  <a:cubicBezTo>
                    <a:pt x="756666" y="391414"/>
                    <a:pt x="759460" y="385699"/>
                    <a:pt x="764286" y="382143"/>
                  </a:cubicBezTo>
                  <a:lnTo>
                    <a:pt x="775716" y="397383"/>
                  </a:lnTo>
                  <a:lnTo>
                    <a:pt x="756666" y="397383"/>
                  </a:lnTo>
                  <a:cubicBezTo>
                    <a:pt x="756666" y="199009"/>
                    <a:pt x="595757" y="38100"/>
                    <a:pt x="397383" y="38100"/>
                  </a:cubicBezTo>
                  <a:cubicBezTo>
                    <a:pt x="391541" y="38100"/>
                    <a:pt x="386080" y="35433"/>
                    <a:pt x="382524" y="30988"/>
                  </a:cubicBezTo>
                  <a:lnTo>
                    <a:pt x="397383" y="19050"/>
                  </a:lnTo>
                  <a:lnTo>
                    <a:pt x="397383" y="38100"/>
                  </a:lnTo>
                  <a:cubicBezTo>
                    <a:pt x="199009" y="38100"/>
                    <a:pt x="38100" y="199009"/>
                    <a:pt x="38100" y="397383"/>
                  </a:cubicBezTo>
                  <a:close/>
                </a:path>
              </a:pathLst>
            </a:custGeom>
            <a:solidFill>
              <a:srgbClr val="2D4DF2"/>
            </a:solidFill>
          </p:spPr>
          <p:txBody>
            <a:bodyPr/>
            <a:lstStyle/>
            <a:p>
              <a:endParaRPr lang="en-US"/>
            </a:p>
          </p:txBody>
        </p:sp>
      </p:grpSp>
      <p:sp>
        <p:nvSpPr>
          <p:cNvPr id="16" name="Freeform 16" descr="preencoded.png"/>
          <p:cNvSpPr/>
          <p:nvPr/>
        </p:nvSpPr>
        <p:spPr>
          <a:xfrm>
            <a:off x="5536928" y="1999209"/>
            <a:ext cx="355997" cy="444996"/>
          </a:xfrm>
          <a:custGeom>
            <a:avLst/>
            <a:gdLst/>
            <a:ahLst/>
            <a:cxnLst/>
            <a:rect l="l" t="t" r="r" b="b"/>
            <a:pathLst>
              <a:path w="355997" h="444996">
                <a:moveTo>
                  <a:pt x="0" y="0"/>
                </a:moveTo>
                <a:lnTo>
                  <a:pt x="355997" y="0"/>
                </a:lnTo>
                <a:lnTo>
                  <a:pt x="355997" y="444996"/>
                </a:lnTo>
                <a:lnTo>
                  <a:pt x="0" y="444996"/>
                </a:lnTo>
                <a:lnTo>
                  <a:pt x="0" y="0"/>
                </a:lnTo>
                <a:close/>
              </a:path>
            </a:pathLst>
          </a:custGeom>
          <a:blipFill>
            <a:blip r:embed="rId5"/>
            <a:stretch>
              <a:fillRect t="-810" b="-810"/>
            </a:stretch>
          </a:blipFill>
        </p:spPr>
        <p:txBody>
          <a:bodyPr/>
          <a:lstStyle/>
          <a:p>
            <a:endParaRPr lang="en-US"/>
          </a:p>
        </p:txBody>
      </p:sp>
      <p:grpSp>
        <p:nvGrpSpPr>
          <p:cNvPr id="17" name="Group 17"/>
          <p:cNvGrpSpPr/>
          <p:nvPr/>
        </p:nvGrpSpPr>
        <p:grpSpPr>
          <a:xfrm>
            <a:off x="1486346" y="2024657"/>
            <a:ext cx="2967484" cy="370880"/>
            <a:chOff x="0" y="0"/>
            <a:chExt cx="3956645" cy="494507"/>
          </a:xfrm>
        </p:grpSpPr>
        <p:sp>
          <p:nvSpPr>
            <p:cNvPr id="18" name="Freeform 18"/>
            <p:cNvSpPr/>
            <p:nvPr/>
          </p:nvSpPr>
          <p:spPr>
            <a:xfrm>
              <a:off x="0" y="0"/>
              <a:ext cx="3956645" cy="494507"/>
            </a:xfrm>
            <a:custGeom>
              <a:avLst/>
              <a:gdLst/>
              <a:ahLst/>
              <a:cxnLst/>
              <a:rect l="l" t="t" r="r" b="b"/>
              <a:pathLst>
                <a:path w="3956645" h="494507">
                  <a:moveTo>
                    <a:pt x="0" y="0"/>
                  </a:moveTo>
                  <a:lnTo>
                    <a:pt x="3956645" y="0"/>
                  </a:lnTo>
                  <a:lnTo>
                    <a:pt x="3956645" y="494507"/>
                  </a:lnTo>
                  <a:lnTo>
                    <a:pt x="0" y="494507"/>
                  </a:lnTo>
                  <a:close/>
                </a:path>
              </a:pathLst>
            </a:custGeom>
            <a:solidFill>
              <a:srgbClr val="000000">
                <a:alpha val="0"/>
              </a:srgbClr>
            </a:solidFill>
          </p:spPr>
          <p:txBody>
            <a:bodyPr/>
            <a:lstStyle/>
            <a:p>
              <a:endParaRPr lang="en-US"/>
            </a:p>
          </p:txBody>
        </p:sp>
        <p:sp>
          <p:nvSpPr>
            <p:cNvPr id="19" name="TextBox 19"/>
            <p:cNvSpPr txBox="1"/>
            <p:nvPr/>
          </p:nvSpPr>
          <p:spPr>
            <a:xfrm>
              <a:off x="0" y="0"/>
              <a:ext cx="3956645" cy="494507"/>
            </a:xfrm>
            <a:prstGeom prst="rect">
              <a:avLst/>
            </a:prstGeom>
          </p:spPr>
          <p:txBody>
            <a:bodyPr lIns="0" tIns="0" rIns="0" bIns="0" rtlCol="0" anchor="t"/>
            <a:lstStyle/>
            <a:p>
              <a:pPr algn="r">
                <a:lnSpc>
                  <a:spcPts val="2875"/>
                </a:lnSpc>
              </a:pPr>
              <a:r>
                <a:rPr lang="en-US" sz="2312" b="1">
                  <a:solidFill>
                    <a:srgbClr val="00002E"/>
                  </a:solidFill>
                  <a:latin typeface="Nunito Bold"/>
                  <a:ea typeface="Nunito Bold"/>
                  <a:cs typeface="Nunito Bold"/>
                  <a:sym typeface="Nunito Bold"/>
                </a:rPr>
                <a:t>Zipf's Law Fit</a:t>
              </a:r>
            </a:p>
          </p:txBody>
        </p:sp>
      </p:grpSp>
      <p:grpSp>
        <p:nvGrpSpPr>
          <p:cNvPr id="20" name="Group 20"/>
          <p:cNvGrpSpPr/>
          <p:nvPr/>
        </p:nvGrpSpPr>
        <p:grpSpPr>
          <a:xfrm>
            <a:off x="1038522" y="2546746"/>
            <a:ext cx="3415307" cy="807244"/>
            <a:chOff x="0" y="0"/>
            <a:chExt cx="4553743" cy="1076325"/>
          </a:xfrm>
        </p:grpSpPr>
        <p:sp>
          <p:nvSpPr>
            <p:cNvPr id="21" name="Freeform 21"/>
            <p:cNvSpPr/>
            <p:nvPr/>
          </p:nvSpPr>
          <p:spPr>
            <a:xfrm>
              <a:off x="0" y="0"/>
              <a:ext cx="4553743" cy="1076325"/>
            </a:xfrm>
            <a:custGeom>
              <a:avLst/>
              <a:gdLst/>
              <a:ahLst/>
              <a:cxnLst/>
              <a:rect l="l" t="t" r="r" b="b"/>
              <a:pathLst>
                <a:path w="4553743" h="1076325">
                  <a:moveTo>
                    <a:pt x="0" y="0"/>
                  </a:moveTo>
                  <a:lnTo>
                    <a:pt x="4553743" y="0"/>
                  </a:lnTo>
                  <a:lnTo>
                    <a:pt x="4553743" y="1076325"/>
                  </a:lnTo>
                  <a:lnTo>
                    <a:pt x="0" y="1076325"/>
                  </a:lnTo>
                  <a:close/>
                </a:path>
              </a:pathLst>
            </a:custGeom>
            <a:solidFill>
              <a:srgbClr val="000000">
                <a:alpha val="0"/>
              </a:srgbClr>
            </a:solidFill>
          </p:spPr>
          <p:txBody>
            <a:bodyPr/>
            <a:lstStyle/>
            <a:p>
              <a:endParaRPr lang="en-US"/>
            </a:p>
          </p:txBody>
        </p:sp>
        <p:sp>
          <p:nvSpPr>
            <p:cNvPr id="22" name="TextBox 22"/>
            <p:cNvSpPr txBox="1"/>
            <p:nvPr/>
          </p:nvSpPr>
          <p:spPr>
            <a:xfrm>
              <a:off x="0" y="-76200"/>
              <a:ext cx="4553743" cy="1152525"/>
            </a:xfrm>
            <a:prstGeom prst="rect">
              <a:avLst/>
            </a:prstGeom>
          </p:spPr>
          <p:txBody>
            <a:bodyPr lIns="0" tIns="0" rIns="0" bIns="0" rtlCol="0" anchor="t"/>
            <a:lstStyle/>
            <a:p>
              <a:pPr algn="r">
                <a:lnSpc>
                  <a:spcPts val="3125"/>
                </a:lnSpc>
              </a:pPr>
              <a:r>
                <a:rPr lang="en-US" sz="1937">
                  <a:solidFill>
                    <a:srgbClr val="00002E"/>
                  </a:solidFill>
                  <a:latin typeface="PT Sans"/>
                  <a:ea typeface="PT Sans"/>
                  <a:cs typeface="PT Sans"/>
                  <a:sym typeface="PT Sans"/>
                </a:rPr>
                <a:t>Lyrics closely follow Zipf's distribution overall</a:t>
              </a:r>
            </a:p>
          </p:txBody>
        </p:sp>
      </p:grpSp>
      <p:grpSp>
        <p:nvGrpSpPr>
          <p:cNvPr id="23" name="Group 23"/>
          <p:cNvGrpSpPr/>
          <p:nvPr/>
        </p:nvGrpSpPr>
        <p:grpSpPr>
          <a:xfrm>
            <a:off x="5970166" y="3720704"/>
            <a:ext cx="756642" cy="28575"/>
            <a:chOff x="0" y="0"/>
            <a:chExt cx="1008857" cy="38100"/>
          </a:xfrm>
        </p:grpSpPr>
        <p:sp>
          <p:nvSpPr>
            <p:cNvPr id="24" name="Freeform 24"/>
            <p:cNvSpPr/>
            <p:nvPr/>
          </p:nvSpPr>
          <p:spPr>
            <a:xfrm>
              <a:off x="0" y="0"/>
              <a:ext cx="1008888" cy="38100"/>
            </a:xfrm>
            <a:custGeom>
              <a:avLst/>
              <a:gdLst/>
              <a:ahLst/>
              <a:cxnLst/>
              <a:rect l="l" t="t" r="r" b="b"/>
              <a:pathLst>
                <a:path w="1008888" h="38100">
                  <a:moveTo>
                    <a:pt x="0" y="19050"/>
                  </a:moveTo>
                  <a:cubicBezTo>
                    <a:pt x="0" y="8509"/>
                    <a:pt x="8509" y="0"/>
                    <a:pt x="19050" y="0"/>
                  </a:cubicBezTo>
                  <a:lnTo>
                    <a:pt x="989838" y="0"/>
                  </a:lnTo>
                  <a:cubicBezTo>
                    <a:pt x="1000379" y="0"/>
                    <a:pt x="1008888" y="8509"/>
                    <a:pt x="1008888" y="19050"/>
                  </a:cubicBezTo>
                  <a:cubicBezTo>
                    <a:pt x="1008888" y="29591"/>
                    <a:pt x="1000379" y="38100"/>
                    <a:pt x="989838" y="38100"/>
                  </a:cubicBezTo>
                  <a:lnTo>
                    <a:pt x="19050" y="38100"/>
                  </a:lnTo>
                  <a:cubicBezTo>
                    <a:pt x="8509" y="38100"/>
                    <a:pt x="0" y="29591"/>
                    <a:pt x="0" y="19050"/>
                  </a:cubicBezTo>
                  <a:close/>
                </a:path>
              </a:pathLst>
            </a:custGeom>
            <a:solidFill>
              <a:srgbClr val="018CE1"/>
            </a:solidFill>
          </p:spPr>
          <p:txBody>
            <a:bodyPr/>
            <a:lstStyle/>
            <a:p>
              <a:endParaRPr lang="en-US"/>
            </a:p>
          </p:txBody>
        </p:sp>
      </p:grpSp>
      <p:grpSp>
        <p:nvGrpSpPr>
          <p:cNvPr id="25" name="Group 25"/>
          <p:cNvGrpSpPr/>
          <p:nvPr/>
        </p:nvGrpSpPr>
        <p:grpSpPr>
          <a:xfrm>
            <a:off x="5416971" y="3437036"/>
            <a:ext cx="596056" cy="596056"/>
            <a:chOff x="0" y="0"/>
            <a:chExt cx="794742" cy="794742"/>
          </a:xfrm>
        </p:grpSpPr>
        <p:sp>
          <p:nvSpPr>
            <p:cNvPr id="26" name="Freeform 26"/>
            <p:cNvSpPr/>
            <p:nvPr/>
          </p:nvSpPr>
          <p:spPr>
            <a:xfrm>
              <a:off x="19050" y="19050"/>
              <a:ext cx="756666" cy="756666"/>
            </a:xfrm>
            <a:custGeom>
              <a:avLst/>
              <a:gdLst/>
              <a:ahLst/>
              <a:cxnLst/>
              <a:rect l="l" t="t" r="r" b="b"/>
              <a:pathLst>
                <a:path w="756666" h="756666">
                  <a:moveTo>
                    <a:pt x="0" y="378333"/>
                  </a:moveTo>
                  <a:cubicBezTo>
                    <a:pt x="0" y="169418"/>
                    <a:pt x="169418" y="0"/>
                    <a:pt x="378333" y="0"/>
                  </a:cubicBezTo>
                  <a:cubicBezTo>
                    <a:pt x="587248" y="0"/>
                    <a:pt x="756666" y="169418"/>
                    <a:pt x="756666" y="378333"/>
                  </a:cubicBezTo>
                  <a:cubicBezTo>
                    <a:pt x="756666" y="587248"/>
                    <a:pt x="587248" y="756666"/>
                    <a:pt x="378333" y="756666"/>
                  </a:cubicBezTo>
                  <a:cubicBezTo>
                    <a:pt x="169418" y="756666"/>
                    <a:pt x="0" y="587248"/>
                    <a:pt x="0" y="378333"/>
                  </a:cubicBezTo>
                  <a:close/>
                </a:path>
              </a:pathLst>
            </a:custGeom>
            <a:solidFill>
              <a:srgbClr val="F3F3FF"/>
            </a:solidFill>
          </p:spPr>
          <p:txBody>
            <a:bodyPr/>
            <a:lstStyle/>
            <a:p>
              <a:endParaRPr lang="en-US"/>
            </a:p>
          </p:txBody>
        </p:sp>
        <p:sp>
          <p:nvSpPr>
            <p:cNvPr id="27" name="Freeform 27"/>
            <p:cNvSpPr/>
            <p:nvPr/>
          </p:nvSpPr>
          <p:spPr>
            <a:xfrm>
              <a:off x="0" y="0"/>
              <a:ext cx="794766" cy="794766"/>
            </a:xfrm>
            <a:custGeom>
              <a:avLst/>
              <a:gdLst/>
              <a:ahLst/>
              <a:cxnLst/>
              <a:rect l="l" t="t" r="r" b="b"/>
              <a:pathLst>
                <a:path w="794766" h="794766">
                  <a:moveTo>
                    <a:pt x="0" y="397383"/>
                  </a:moveTo>
                  <a:cubicBezTo>
                    <a:pt x="0" y="177927"/>
                    <a:pt x="177927" y="0"/>
                    <a:pt x="397383" y="0"/>
                  </a:cubicBezTo>
                  <a:cubicBezTo>
                    <a:pt x="403225" y="0"/>
                    <a:pt x="408686" y="2667"/>
                    <a:pt x="412242" y="7112"/>
                  </a:cubicBezTo>
                  <a:lnTo>
                    <a:pt x="397383" y="19050"/>
                  </a:lnTo>
                  <a:lnTo>
                    <a:pt x="397383" y="0"/>
                  </a:lnTo>
                  <a:lnTo>
                    <a:pt x="397383" y="19050"/>
                  </a:lnTo>
                  <a:lnTo>
                    <a:pt x="397383" y="0"/>
                  </a:lnTo>
                  <a:cubicBezTo>
                    <a:pt x="616839" y="0"/>
                    <a:pt x="794766" y="177927"/>
                    <a:pt x="794766" y="397383"/>
                  </a:cubicBezTo>
                  <a:cubicBezTo>
                    <a:pt x="794766" y="403352"/>
                    <a:pt x="791972" y="409067"/>
                    <a:pt x="787146" y="412623"/>
                  </a:cubicBezTo>
                  <a:lnTo>
                    <a:pt x="775716" y="397383"/>
                  </a:lnTo>
                  <a:lnTo>
                    <a:pt x="794766" y="397383"/>
                  </a:lnTo>
                  <a:cubicBezTo>
                    <a:pt x="794766" y="616839"/>
                    <a:pt x="616839" y="794766"/>
                    <a:pt x="397383" y="794766"/>
                  </a:cubicBezTo>
                  <a:lnTo>
                    <a:pt x="397383" y="775716"/>
                  </a:lnTo>
                  <a:lnTo>
                    <a:pt x="397383" y="756666"/>
                  </a:lnTo>
                  <a:lnTo>
                    <a:pt x="397383" y="775716"/>
                  </a:lnTo>
                  <a:lnTo>
                    <a:pt x="397383" y="794766"/>
                  </a:lnTo>
                  <a:cubicBezTo>
                    <a:pt x="177927" y="794766"/>
                    <a:pt x="0" y="616839"/>
                    <a:pt x="0" y="397383"/>
                  </a:cubicBezTo>
                  <a:lnTo>
                    <a:pt x="19050" y="397383"/>
                  </a:lnTo>
                  <a:lnTo>
                    <a:pt x="0" y="397383"/>
                  </a:lnTo>
                  <a:moveTo>
                    <a:pt x="38100" y="397383"/>
                  </a:moveTo>
                  <a:lnTo>
                    <a:pt x="19050" y="397383"/>
                  </a:lnTo>
                  <a:lnTo>
                    <a:pt x="38100" y="397383"/>
                  </a:lnTo>
                  <a:cubicBezTo>
                    <a:pt x="38100" y="595757"/>
                    <a:pt x="199009" y="756666"/>
                    <a:pt x="397383" y="756666"/>
                  </a:cubicBezTo>
                  <a:cubicBezTo>
                    <a:pt x="407924" y="756666"/>
                    <a:pt x="416433" y="765175"/>
                    <a:pt x="416433" y="775716"/>
                  </a:cubicBezTo>
                  <a:cubicBezTo>
                    <a:pt x="416433" y="786257"/>
                    <a:pt x="407924" y="794766"/>
                    <a:pt x="397383" y="794766"/>
                  </a:cubicBezTo>
                  <a:cubicBezTo>
                    <a:pt x="386842" y="794766"/>
                    <a:pt x="378333" y="786257"/>
                    <a:pt x="378333" y="775716"/>
                  </a:cubicBezTo>
                  <a:cubicBezTo>
                    <a:pt x="378333" y="765175"/>
                    <a:pt x="386842" y="756666"/>
                    <a:pt x="397383" y="756666"/>
                  </a:cubicBezTo>
                  <a:cubicBezTo>
                    <a:pt x="595757" y="756666"/>
                    <a:pt x="756666" y="595757"/>
                    <a:pt x="756666" y="397383"/>
                  </a:cubicBezTo>
                  <a:cubicBezTo>
                    <a:pt x="756666" y="391414"/>
                    <a:pt x="759460" y="385699"/>
                    <a:pt x="764286" y="382143"/>
                  </a:cubicBezTo>
                  <a:lnTo>
                    <a:pt x="775716" y="397383"/>
                  </a:lnTo>
                  <a:lnTo>
                    <a:pt x="756666" y="397383"/>
                  </a:lnTo>
                  <a:cubicBezTo>
                    <a:pt x="756666" y="199009"/>
                    <a:pt x="595757" y="38100"/>
                    <a:pt x="397383" y="38100"/>
                  </a:cubicBezTo>
                  <a:cubicBezTo>
                    <a:pt x="391541" y="38100"/>
                    <a:pt x="386080" y="35433"/>
                    <a:pt x="382524" y="30988"/>
                  </a:cubicBezTo>
                  <a:lnTo>
                    <a:pt x="397383" y="19050"/>
                  </a:lnTo>
                  <a:lnTo>
                    <a:pt x="397383" y="38100"/>
                  </a:lnTo>
                  <a:cubicBezTo>
                    <a:pt x="199009" y="38100"/>
                    <a:pt x="38100" y="199009"/>
                    <a:pt x="38100" y="397383"/>
                  </a:cubicBezTo>
                  <a:close/>
                </a:path>
              </a:pathLst>
            </a:custGeom>
            <a:solidFill>
              <a:srgbClr val="018CE1"/>
            </a:solidFill>
          </p:spPr>
          <p:txBody>
            <a:bodyPr/>
            <a:lstStyle/>
            <a:p>
              <a:endParaRPr lang="en-US"/>
            </a:p>
          </p:txBody>
        </p:sp>
      </p:grpSp>
      <p:sp>
        <p:nvSpPr>
          <p:cNvPr id="28" name="Freeform 28" descr="preencoded.png"/>
          <p:cNvSpPr/>
          <p:nvPr/>
        </p:nvSpPr>
        <p:spPr>
          <a:xfrm>
            <a:off x="5536928" y="3512492"/>
            <a:ext cx="355997" cy="444996"/>
          </a:xfrm>
          <a:custGeom>
            <a:avLst/>
            <a:gdLst/>
            <a:ahLst/>
            <a:cxnLst/>
            <a:rect l="l" t="t" r="r" b="b"/>
            <a:pathLst>
              <a:path w="355997" h="444996">
                <a:moveTo>
                  <a:pt x="0" y="0"/>
                </a:moveTo>
                <a:lnTo>
                  <a:pt x="355997" y="0"/>
                </a:lnTo>
                <a:lnTo>
                  <a:pt x="355997" y="444997"/>
                </a:lnTo>
                <a:lnTo>
                  <a:pt x="0" y="444997"/>
                </a:lnTo>
                <a:lnTo>
                  <a:pt x="0" y="0"/>
                </a:lnTo>
                <a:close/>
              </a:path>
            </a:pathLst>
          </a:custGeom>
          <a:blipFill>
            <a:blip r:embed="rId6"/>
            <a:stretch>
              <a:fillRect t="-810" b="-810"/>
            </a:stretch>
          </a:blipFill>
        </p:spPr>
        <p:txBody>
          <a:bodyPr/>
          <a:lstStyle/>
          <a:p>
            <a:endParaRPr lang="en-US"/>
          </a:p>
        </p:txBody>
      </p:sp>
      <p:grpSp>
        <p:nvGrpSpPr>
          <p:cNvPr id="29" name="Group 29"/>
          <p:cNvGrpSpPr/>
          <p:nvPr/>
        </p:nvGrpSpPr>
        <p:grpSpPr>
          <a:xfrm>
            <a:off x="6976170" y="3537942"/>
            <a:ext cx="2967484" cy="370880"/>
            <a:chOff x="0" y="0"/>
            <a:chExt cx="3956645" cy="494507"/>
          </a:xfrm>
        </p:grpSpPr>
        <p:sp>
          <p:nvSpPr>
            <p:cNvPr id="30" name="Freeform 30"/>
            <p:cNvSpPr/>
            <p:nvPr/>
          </p:nvSpPr>
          <p:spPr>
            <a:xfrm>
              <a:off x="0" y="0"/>
              <a:ext cx="3956645" cy="494507"/>
            </a:xfrm>
            <a:custGeom>
              <a:avLst/>
              <a:gdLst/>
              <a:ahLst/>
              <a:cxnLst/>
              <a:rect l="l" t="t" r="r" b="b"/>
              <a:pathLst>
                <a:path w="3956645" h="494507">
                  <a:moveTo>
                    <a:pt x="0" y="0"/>
                  </a:moveTo>
                  <a:lnTo>
                    <a:pt x="3956645" y="0"/>
                  </a:lnTo>
                  <a:lnTo>
                    <a:pt x="3956645" y="494507"/>
                  </a:lnTo>
                  <a:lnTo>
                    <a:pt x="0" y="494507"/>
                  </a:lnTo>
                  <a:close/>
                </a:path>
              </a:pathLst>
            </a:custGeom>
            <a:solidFill>
              <a:srgbClr val="000000">
                <a:alpha val="0"/>
              </a:srgbClr>
            </a:solidFill>
          </p:spPr>
          <p:txBody>
            <a:bodyPr/>
            <a:lstStyle/>
            <a:p>
              <a:endParaRPr lang="en-US"/>
            </a:p>
          </p:txBody>
        </p:sp>
        <p:sp>
          <p:nvSpPr>
            <p:cNvPr id="31" name="TextBox 31"/>
            <p:cNvSpPr txBox="1"/>
            <p:nvPr/>
          </p:nvSpPr>
          <p:spPr>
            <a:xfrm>
              <a:off x="0" y="0"/>
              <a:ext cx="3956645" cy="494507"/>
            </a:xfrm>
            <a:prstGeom prst="rect">
              <a:avLst/>
            </a:prstGeom>
          </p:spPr>
          <p:txBody>
            <a:bodyPr lIns="0" tIns="0" rIns="0" bIns="0" rtlCol="0" anchor="t"/>
            <a:lstStyle/>
            <a:p>
              <a:pPr algn="l">
                <a:lnSpc>
                  <a:spcPts val="2875"/>
                </a:lnSpc>
              </a:pPr>
              <a:r>
                <a:rPr lang="en-US" sz="2312" b="1">
                  <a:solidFill>
                    <a:srgbClr val="00002E"/>
                  </a:solidFill>
                  <a:latin typeface="Nunito Bold"/>
                  <a:ea typeface="Nunito Bold"/>
                  <a:cs typeface="Nunito Bold"/>
                  <a:sym typeface="Nunito Bold"/>
                </a:rPr>
                <a:t>Dominant Words</a:t>
              </a:r>
            </a:p>
          </p:txBody>
        </p:sp>
      </p:grpSp>
      <p:grpSp>
        <p:nvGrpSpPr>
          <p:cNvPr id="32" name="Group 32"/>
          <p:cNvGrpSpPr/>
          <p:nvPr/>
        </p:nvGrpSpPr>
        <p:grpSpPr>
          <a:xfrm>
            <a:off x="6976170" y="4060031"/>
            <a:ext cx="3415307" cy="807244"/>
            <a:chOff x="0" y="0"/>
            <a:chExt cx="4553743" cy="1076325"/>
          </a:xfrm>
        </p:grpSpPr>
        <p:sp>
          <p:nvSpPr>
            <p:cNvPr id="33" name="Freeform 33"/>
            <p:cNvSpPr/>
            <p:nvPr/>
          </p:nvSpPr>
          <p:spPr>
            <a:xfrm>
              <a:off x="0" y="0"/>
              <a:ext cx="4553743" cy="1076325"/>
            </a:xfrm>
            <a:custGeom>
              <a:avLst/>
              <a:gdLst/>
              <a:ahLst/>
              <a:cxnLst/>
              <a:rect l="l" t="t" r="r" b="b"/>
              <a:pathLst>
                <a:path w="4553743" h="1076325">
                  <a:moveTo>
                    <a:pt x="0" y="0"/>
                  </a:moveTo>
                  <a:lnTo>
                    <a:pt x="4553743" y="0"/>
                  </a:lnTo>
                  <a:lnTo>
                    <a:pt x="4553743" y="1076325"/>
                  </a:lnTo>
                  <a:lnTo>
                    <a:pt x="0" y="1076325"/>
                  </a:lnTo>
                  <a:close/>
                </a:path>
              </a:pathLst>
            </a:custGeom>
            <a:solidFill>
              <a:srgbClr val="000000">
                <a:alpha val="0"/>
              </a:srgbClr>
            </a:solidFill>
          </p:spPr>
          <p:txBody>
            <a:bodyPr/>
            <a:lstStyle/>
            <a:p>
              <a:endParaRPr lang="en-US"/>
            </a:p>
          </p:txBody>
        </p:sp>
        <p:sp>
          <p:nvSpPr>
            <p:cNvPr id="34" name="TextBox 34"/>
            <p:cNvSpPr txBox="1"/>
            <p:nvPr/>
          </p:nvSpPr>
          <p:spPr>
            <a:xfrm>
              <a:off x="0" y="-76200"/>
              <a:ext cx="4553743" cy="1152525"/>
            </a:xfrm>
            <a:prstGeom prst="rect">
              <a:avLst/>
            </a:prstGeom>
          </p:spPr>
          <p:txBody>
            <a:bodyPr lIns="0" tIns="0" rIns="0" bIns="0" rtlCol="0" anchor="t"/>
            <a:lstStyle/>
            <a:p>
              <a:pPr algn="l">
                <a:lnSpc>
                  <a:spcPts val="3125"/>
                </a:lnSpc>
              </a:pPr>
              <a:r>
                <a:rPr lang="en-US" sz="1937">
                  <a:solidFill>
                    <a:srgbClr val="00002E"/>
                  </a:solidFill>
                  <a:latin typeface="PT Sans"/>
                  <a:ea typeface="PT Sans"/>
                  <a:cs typeface="PT Sans"/>
                  <a:sym typeface="PT Sans"/>
                </a:rPr>
                <a:t>'I', 'you', and 'love' occur most frequently</a:t>
              </a:r>
            </a:p>
          </p:txBody>
        </p:sp>
      </p:grpSp>
      <p:grpSp>
        <p:nvGrpSpPr>
          <p:cNvPr id="35" name="Group 35"/>
          <p:cNvGrpSpPr/>
          <p:nvPr/>
        </p:nvGrpSpPr>
        <p:grpSpPr>
          <a:xfrm>
            <a:off x="4703192" y="5025032"/>
            <a:ext cx="756642" cy="28575"/>
            <a:chOff x="0" y="0"/>
            <a:chExt cx="1008857" cy="38100"/>
          </a:xfrm>
        </p:grpSpPr>
        <p:sp>
          <p:nvSpPr>
            <p:cNvPr id="36" name="Freeform 36"/>
            <p:cNvSpPr/>
            <p:nvPr/>
          </p:nvSpPr>
          <p:spPr>
            <a:xfrm>
              <a:off x="0" y="0"/>
              <a:ext cx="1008888" cy="38100"/>
            </a:xfrm>
            <a:custGeom>
              <a:avLst/>
              <a:gdLst/>
              <a:ahLst/>
              <a:cxnLst/>
              <a:rect l="l" t="t" r="r" b="b"/>
              <a:pathLst>
                <a:path w="1008888" h="38100">
                  <a:moveTo>
                    <a:pt x="0" y="19050"/>
                  </a:moveTo>
                  <a:cubicBezTo>
                    <a:pt x="0" y="8509"/>
                    <a:pt x="8509" y="0"/>
                    <a:pt x="19050" y="0"/>
                  </a:cubicBezTo>
                  <a:lnTo>
                    <a:pt x="989838" y="0"/>
                  </a:lnTo>
                  <a:cubicBezTo>
                    <a:pt x="1000379" y="0"/>
                    <a:pt x="1008888" y="8509"/>
                    <a:pt x="1008888" y="19050"/>
                  </a:cubicBezTo>
                  <a:cubicBezTo>
                    <a:pt x="1008888" y="29591"/>
                    <a:pt x="1000379" y="38100"/>
                    <a:pt x="989838" y="38100"/>
                  </a:cubicBezTo>
                  <a:lnTo>
                    <a:pt x="19050" y="38100"/>
                  </a:lnTo>
                  <a:cubicBezTo>
                    <a:pt x="8509" y="38100"/>
                    <a:pt x="0" y="29591"/>
                    <a:pt x="0" y="19050"/>
                  </a:cubicBezTo>
                  <a:close/>
                </a:path>
              </a:pathLst>
            </a:custGeom>
            <a:solidFill>
              <a:srgbClr val="DA33BF"/>
            </a:solidFill>
          </p:spPr>
          <p:txBody>
            <a:bodyPr/>
            <a:lstStyle/>
            <a:p>
              <a:endParaRPr lang="en-US"/>
            </a:p>
          </p:txBody>
        </p:sp>
      </p:grpSp>
      <p:grpSp>
        <p:nvGrpSpPr>
          <p:cNvPr id="37" name="Group 37"/>
          <p:cNvGrpSpPr/>
          <p:nvPr/>
        </p:nvGrpSpPr>
        <p:grpSpPr>
          <a:xfrm>
            <a:off x="5416971" y="4741366"/>
            <a:ext cx="596056" cy="596056"/>
            <a:chOff x="0" y="0"/>
            <a:chExt cx="794742" cy="794742"/>
          </a:xfrm>
        </p:grpSpPr>
        <p:sp>
          <p:nvSpPr>
            <p:cNvPr id="38" name="Freeform 38"/>
            <p:cNvSpPr/>
            <p:nvPr/>
          </p:nvSpPr>
          <p:spPr>
            <a:xfrm>
              <a:off x="19050" y="19050"/>
              <a:ext cx="756666" cy="756666"/>
            </a:xfrm>
            <a:custGeom>
              <a:avLst/>
              <a:gdLst/>
              <a:ahLst/>
              <a:cxnLst/>
              <a:rect l="l" t="t" r="r" b="b"/>
              <a:pathLst>
                <a:path w="756666" h="756666">
                  <a:moveTo>
                    <a:pt x="0" y="378333"/>
                  </a:moveTo>
                  <a:cubicBezTo>
                    <a:pt x="0" y="169418"/>
                    <a:pt x="169418" y="0"/>
                    <a:pt x="378333" y="0"/>
                  </a:cubicBezTo>
                  <a:cubicBezTo>
                    <a:pt x="587248" y="0"/>
                    <a:pt x="756666" y="169418"/>
                    <a:pt x="756666" y="378333"/>
                  </a:cubicBezTo>
                  <a:cubicBezTo>
                    <a:pt x="756666" y="587248"/>
                    <a:pt x="587248" y="756666"/>
                    <a:pt x="378333" y="756666"/>
                  </a:cubicBezTo>
                  <a:cubicBezTo>
                    <a:pt x="169418" y="756666"/>
                    <a:pt x="0" y="587248"/>
                    <a:pt x="0" y="378333"/>
                  </a:cubicBezTo>
                  <a:close/>
                </a:path>
              </a:pathLst>
            </a:custGeom>
            <a:solidFill>
              <a:srgbClr val="F3F3FF"/>
            </a:solidFill>
          </p:spPr>
          <p:txBody>
            <a:bodyPr/>
            <a:lstStyle/>
            <a:p>
              <a:endParaRPr lang="en-US"/>
            </a:p>
          </p:txBody>
        </p:sp>
        <p:sp>
          <p:nvSpPr>
            <p:cNvPr id="39" name="Freeform 39"/>
            <p:cNvSpPr/>
            <p:nvPr/>
          </p:nvSpPr>
          <p:spPr>
            <a:xfrm>
              <a:off x="0" y="0"/>
              <a:ext cx="794766" cy="794766"/>
            </a:xfrm>
            <a:custGeom>
              <a:avLst/>
              <a:gdLst/>
              <a:ahLst/>
              <a:cxnLst/>
              <a:rect l="l" t="t" r="r" b="b"/>
              <a:pathLst>
                <a:path w="794766" h="794766">
                  <a:moveTo>
                    <a:pt x="0" y="397383"/>
                  </a:moveTo>
                  <a:cubicBezTo>
                    <a:pt x="0" y="177927"/>
                    <a:pt x="177927" y="0"/>
                    <a:pt x="397383" y="0"/>
                  </a:cubicBezTo>
                  <a:cubicBezTo>
                    <a:pt x="403225" y="0"/>
                    <a:pt x="408686" y="2667"/>
                    <a:pt x="412242" y="7112"/>
                  </a:cubicBezTo>
                  <a:lnTo>
                    <a:pt x="397383" y="19050"/>
                  </a:lnTo>
                  <a:lnTo>
                    <a:pt x="397383" y="0"/>
                  </a:lnTo>
                  <a:lnTo>
                    <a:pt x="397383" y="19050"/>
                  </a:lnTo>
                  <a:lnTo>
                    <a:pt x="397383" y="0"/>
                  </a:lnTo>
                  <a:cubicBezTo>
                    <a:pt x="616839" y="0"/>
                    <a:pt x="794766" y="177927"/>
                    <a:pt x="794766" y="397383"/>
                  </a:cubicBezTo>
                  <a:cubicBezTo>
                    <a:pt x="794766" y="403352"/>
                    <a:pt x="791972" y="409067"/>
                    <a:pt x="787146" y="412623"/>
                  </a:cubicBezTo>
                  <a:lnTo>
                    <a:pt x="775716" y="397383"/>
                  </a:lnTo>
                  <a:lnTo>
                    <a:pt x="794766" y="397383"/>
                  </a:lnTo>
                  <a:cubicBezTo>
                    <a:pt x="794766" y="616839"/>
                    <a:pt x="616839" y="794766"/>
                    <a:pt x="397383" y="794766"/>
                  </a:cubicBezTo>
                  <a:lnTo>
                    <a:pt x="397383" y="775716"/>
                  </a:lnTo>
                  <a:lnTo>
                    <a:pt x="397383" y="756666"/>
                  </a:lnTo>
                  <a:lnTo>
                    <a:pt x="397383" y="775716"/>
                  </a:lnTo>
                  <a:lnTo>
                    <a:pt x="397383" y="794766"/>
                  </a:lnTo>
                  <a:cubicBezTo>
                    <a:pt x="177927" y="794766"/>
                    <a:pt x="0" y="616839"/>
                    <a:pt x="0" y="397383"/>
                  </a:cubicBezTo>
                  <a:lnTo>
                    <a:pt x="19050" y="397383"/>
                  </a:lnTo>
                  <a:lnTo>
                    <a:pt x="0" y="397383"/>
                  </a:lnTo>
                  <a:moveTo>
                    <a:pt x="38100" y="397383"/>
                  </a:moveTo>
                  <a:lnTo>
                    <a:pt x="19050" y="397383"/>
                  </a:lnTo>
                  <a:lnTo>
                    <a:pt x="38100" y="397383"/>
                  </a:lnTo>
                  <a:cubicBezTo>
                    <a:pt x="38100" y="595757"/>
                    <a:pt x="199009" y="756666"/>
                    <a:pt x="397383" y="756666"/>
                  </a:cubicBezTo>
                  <a:cubicBezTo>
                    <a:pt x="407924" y="756666"/>
                    <a:pt x="416433" y="765175"/>
                    <a:pt x="416433" y="775716"/>
                  </a:cubicBezTo>
                  <a:cubicBezTo>
                    <a:pt x="416433" y="786257"/>
                    <a:pt x="407924" y="794766"/>
                    <a:pt x="397383" y="794766"/>
                  </a:cubicBezTo>
                  <a:cubicBezTo>
                    <a:pt x="386842" y="794766"/>
                    <a:pt x="378333" y="786257"/>
                    <a:pt x="378333" y="775716"/>
                  </a:cubicBezTo>
                  <a:cubicBezTo>
                    <a:pt x="378333" y="765175"/>
                    <a:pt x="386842" y="756666"/>
                    <a:pt x="397383" y="756666"/>
                  </a:cubicBezTo>
                  <a:cubicBezTo>
                    <a:pt x="595757" y="756666"/>
                    <a:pt x="756666" y="595757"/>
                    <a:pt x="756666" y="397383"/>
                  </a:cubicBezTo>
                  <a:cubicBezTo>
                    <a:pt x="756666" y="391414"/>
                    <a:pt x="759460" y="385699"/>
                    <a:pt x="764286" y="382143"/>
                  </a:cubicBezTo>
                  <a:lnTo>
                    <a:pt x="775716" y="397383"/>
                  </a:lnTo>
                  <a:lnTo>
                    <a:pt x="756666" y="397383"/>
                  </a:lnTo>
                  <a:cubicBezTo>
                    <a:pt x="756666" y="199009"/>
                    <a:pt x="595757" y="38100"/>
                    <a:pt x="397383" y="38100"/>
                  </a:cubicBezTo>
                  <a:cubicBezTo>
                    <a:pt x="391541" y="38100"/>
                    <a:pt x="386080" y="35433"/>
                    <a:pt x="382524" y="30988"/>
                  </a:cubicBezTo>
                  <a:lnTo>
                    <a:pt x="397383" y="19050"/>
                  </a:lnTo>
                  <a:lnTo>
                    <a:pt x="397383" y="38100"/>
                  </a:lnTo>
                  <a:cubicBezTo>
                    <a:pt x="199009" y="38100"/>
                    <a:pt x="38100" y="199009"/>
                    <a:pt x="38100" y="397383"/>
                  </a:cubicBezTo>
                  <a:close/>
                </a:path>
              </a:pathLst>
            </a:custGeom>
            <a:solidFill>
              <a:srgbClr val="DA33BF"/>
            </a:solidFill>
          </p:spPr>
          <p:txBody>
            <a:bodyPr/>
            <a:lstStyle/>
            <a:p>
              <a:endParaRPr lang="en-US"/>
            </a:p>
          </p:txBody>
        </p:sp>
      </p:grpSp>
      <p:sp>
        <p:nvSpPr>
          <p:cNvPr id="40" name="Freeform 40" descr="preencoded.png"/>
          <p:cNvSpPr/>
          <p:nvPr/>
        </p:nvSpPr>
        <p:spPr>
          <a:xfrm>
            <a:off x="5536928" y="4816822"/>
            <a:ext cx="355997" cy="444996"/>
          </a:xfrm>
          <a:custGeom>
            <a:avLst/>
            <a:gdLst/>
            <a:ahLst/>
            <a:cxnLst/>
            <a:rect l="l" t="t" r="r" b="b"/>
            <a:pathLst>
              <a:path w="355997" h="444996">
                <a:moveTo>
                  <a:pt x="0" y="0"/>
                </a:moveTo>
                <a:lnTo>
                  <a:pt x="355997" y="0"/>
                </a:lnTo>
                <a:lnTo>
                  <a:pt x="355997" y="444997"/>
                </a:lnTo>
                <a:lnTo>
                  <a:pt x="0" y="444997"/>
                </a:lnTo>
                <a:lnTo>
                  <a:pt x="0" y="0"/>
                </a:lnTo>
                <a:close/>
              </a:path>
            </a:pathLst>
          </a:custGeom>
          <a:blipFill>
            <a:blip r:embed="rId7"/>
            <a:stretch>
              <a:fillRect t="-810" b="-810"/>
            </a:stretch>
          </a:blipFill>
        </p:spPr>
        <p:txBody>
          <a:bodyPr/>
          <a:lstStyle/>
          <a:p>
            <a:endParaRPr lang="en-US"/>
          </a:p>
        </p:txBody>
      </p:sp>
      <p:grpSp>
        <p:nvGrpSpPr>
          <p:cNvPr id="41" name="Group 41"/>
          <p:cNvGrpSpPr/>
          <p:nvPr/>
        </p:nvGrpSpPr>
        <p:grpSpPr>
          <a:xfrm>
            <a:off x="1486346" y="4842272"/>
            <a:ext cx="2967484" cy="370880"/>
            <a:chOff x="0" y="0"/>
            <a:chExt cx="3956645" cy="494507"/>
          </a:xfrm>
        </p:grpSpPr>
        <p:sp>
          <p:nvSpPr>
            <p:cNvPr id="42" name="Freeform 42"/>
            <p:cNvSpPr/>
            <p:nvPr/>
          </p:nvSpPr>
          <p:spPr>
            <a:xfrm>
              <a:off x="0" y="0"/>
              <a:ext cx="3956645" cy="494507"/>
            </a:xfrm>
            <a:custGeom>
              <a:avLst/>
              <a:gdLst/>
              <a:ahLst/>
              <a:cxnLst/>
              <a:rect l="l" t="t" r="r" b="b"/>
              <a:pathLst>
                <a:path w="3956645" h="494507">
                  <a:moveTo>
                    <a:pt x="0" y="0"/>
                  </a:moveTo>
                  <a:lnTo>
                    <a:pt x="3956645" y="0"/>
                  </a:lnTo>
                  <a:lnTo>
                    <a:pt x="3956645" y="494507"/>
                  </a:lnTo>
                  <a:lnTo>
                    <a:pt x="0" y="494507"/>
                  </a:lnTo>
                  <a:close/>
                </a:path>
              </a:pathLst>
            </a:custGeom>
            <a:solidFill>
              <a:srgbClr val="000000">
                <a:alpha val="0"/>
              </a:srgbClr>
            </a:solidFill>
          </p:spPr>
          <p:txBody>
            <a:bodyPr/>
            <a:lstStyle/>
            <a:p>
              <a:endParaRPr lang="en-US"/>
            </a:p>
          </p:txBody>
        </p:sp>
        <p:sp>
          <p:nvSpPr>
            <p:cNvPr id="43" name="TextBox 43"/>
            <p:cNvSpPr txBox="1"/>
            <p:nvPr/>
          </p:nvSpPr>
          <p:spPr>
            <a:xfrm>
              <a:off x="0" y="0"/>
              <a:ext cx="3956645" cy="494507"/>
            </a:xfrm>
            <a:prstGeom prst="rect">
              <a:avLst/>
            </a:prstGeom>
          </p:spPr>
          <p:txBody>
            <a:bodyPr lIns="0" tIns="0" rIns="0" bIns="0" rtlCol="0" anchor="t"/>
            <a:lstStyle/>
            <a:p>
              <a:pPr algn="r">
                <a:lnSpc>
                  <a:spcPts val="2875"/>
                </a:lnSpc>
              </a:pPr>
              <a:r>
                <a:rPr lang="en-US" sz="2312" b="1">
                  <a:solidFill>
                    <a:srgbClr val="00002E"/>
                  </a:solidFill>
                  <a:latin typeface="Nunito Bold"/>
                  <a:ea typeface="Nunito Bold"/>
                  <a:cs typeface="Nunito Bold"/>
                  <a:sym typeface="Nunito Bold"/>
                </a:rPr>
                <a:t>Artistic Influence</a:t>
              </a:r>
            </a:p>
          </p:txBody>
        </p:sp>
      </p:grpSp>
      <p:grpSp>
        <p:nvGrpSpPr>
          <p:cNvPr id="44" name="Group 44"/>
          <p:cNvGrpSpPr/>
          <p:nvPr/>
        </p:nvGrpSpPr>
        <p:grpSpPr>
          <a:xfrm>
            <a:off x="1038522" y="5364361"/>
            <a:ext cx="3415307" cy="807244"/>
            <a:chOff x="0" y="0"/>
            <a:chExt cx="4553743" cy="1076325"/>
          </a:xfrm>
        </p:grpSpPr>
        <p:sp>
          <p:nvSpPr>
            <p:cNvPr id="45" name="Freeform 45"/>
            <p:cNvSpPr/>
            <p:nvPr/>
          </p:nvSpPr>
          <p:spPr>
            <a:xfrm>
              <a:off x="0" y="0"/>
              <a:ext cx="4553743" cy="1076325"/>
            </a:xfrm>
            <a:custGeom>
              <a:avLst/>
              <a:gdLst/>
              <a:ahLst/>
              <a:cxnLst/>
              <a:rect l="l" t="t" r="r" b="b"/>
              <a:pathLst>
                <a:path w="4553743" h="1076325">
                  <a:moveTo>
                    <a:pt x="0" y="0"/>
                  </a:moveTo>
                  <a:lnTo>
                    <a:pt x="4553743" y="0"/>
                  </a:lnTo>
                  <a:lnTo>
                    <a:pt x="4553743" y="1076325"/>
                  </a:lnTo>
                  <a:lnTo>
                    <a:pt x="0" y="1076325"/>
                  </a:lnTo>
                  <a:close/>
                </a:path>
              </a:pathLst>
            </a:custGeom>
            <a:solidFill>
              <a:srgbClr val="000000">
                <a:alpha val="0"/>
              </a:srgbClr>
            </a:solidFill>
          </p:spPr>
          <p:txBody>
            <a:bodyPr/>
            <a:lstStyle/>
            <a:p>
              <a:endParaRPr lang="en-US"/>
            </a:p>
          </p:txBody>
        </p:sp>
        <p:sp>
          <p:nvSpPr>
            <p:cNvPr id="46" name="TextBox 46"/>
            <p:cNvSpPr txBox="1"/>
            <p:nvPr/>
          </p:nvSpPr>
          <p:spPr>
            <a:xfrm>
              <a:off x="0" y="-76200"/>
              <a:ext cx="4553743" cy="1152525"/>
            </a:xfrm>
            <a:prstGeom prst="rect">
              <a:avLst/>
            </a:prstGeom>
          </p:spPr>
          <p:txBody>
            <a:bodyPr lIns="0" tIns="0" rIns="0" bIns="0" rtlCol="0" anchor="t"/>
            <a:lstStyle/>
            <a:p>
              <a:pPr algn="r">
                <a:lnSpc>
                  <a:spcPts val="3125"/>
                </a:lnSpc>
              </a:pPr>
              <a:r>
                <a:rPr lang="en-US" sz="1937">
                  <a:solidFill>
                    <a:srgbClr val="00002E"/>
                  </a:solidFill>
                  <a:latin typeface="PT Sans"/>
                  <a:ea typeface="PT Sans"/>
                  <a:cs typeface="PT Sans"/>
                  <a:sym typeface="PT Sans"/>
                </a:rPr>
                <a:t>Repetition skews distribution of rare words</a:t>
              </a:r>
            </a:p>
          </p:txBody>
        </p:sp>
      </p:grpSp>
      <p:grpSp>
        <p:nvGrpSpPr>
          <p:cNvPr id="47" name="Group 47"/>
          <p:cNvGrpSpPr/>
          <p:nvPr/>
        </p:nvGrpSpPr>
        <p:grpSpPr>
          <a:xfrm>
            <a:off x="5970166" y="6329511"/>
            <a:ext cx="756642" cy="28575"/>
            <a:chOff x="0" y="0"/>
            <a:chExt cx="1008857" cy="38100"/>
          </a:xfrm>
        </p:grpSpPr>
        <p:sp>
          <p:nvSpPr>
            <p:cNvPr id="48" name="Freeform 48"/>
            <p:cNvSpPr/>
            <p:nvPr/>
          </p:nvSpPr>
          <p:spPr>
            <a:xfrm>
              <a:off x="0" y="0"/>
              <a:ext cx="1008888" cy="38100"/>
            </a:xfrm>
            <a:custGeom>
              <a:avLst/>
              <a:gdLst/>
              <a:ahLst/>
              <a:cxnLst/>
              <a:rect l="l" t="t" r="r" b="b"/>
              <a:pathLst>
                <a:path w="1008888" h="38100">
                  <a:moveTo>
                    <a:pt x="0" y="19050"/>
                  </a:moveTo>
                  <a:cubicBezTo>
                    <a:pt x="0" y="8509"/>
                    <a:pt x="8509" y="0"/>
                    <a:pt x="19050" y="0"/>
                  </a:cubicBezTo>
                  <a:lnTo>
                    <a:pt x="989838" y="0"/>
                  </a:lnTo>
                  <a:cubicBezTo>
                    <a:pt x="1000379" y="0"/>
                    <a:pt x="1008888" y="8509"/>
                    <a:pt x="1008888" y="19050"/>
                  </a:cubicBezTo>
                  <a:cubicBezTo>
                    <a:pt x="1008888" y="29591"/>
                    <a:pt x="1000379" y="38100"/>
                    <a:pt x="989838" y="38100"/>
                  </a:cubicBezTo>
                  <a:lnTo>
                    <a:pt x="19050" y="38100"/>
                  </a:lnTo>
                  <a:cubicBezTo>
                    <a:pt x="8509" y="38100"/>
                    <a:pt x="0" y="29591"/>
                    <a:pt x="0" y="19050"/>
                  </a:cubicBezTo>
                  <a:close/>
                </a:path>
              </a:pathLst>
            </a:custGeom>
            <a:solidFill>
              <a:srgbClr val="2D4DF2"/>
            </a:solidFill>
          </p:spPr>
          <p:txBody>
            <a:bodyPr/>
            <a:lstStyle/>
            <a:p>
              <a:endParaRPr lang="en-US"/>
            </a:p>
          </p:txBody>
        </p:sp>
      </p:grpSp>
      <p:grpSp>
        <p:nvGrpSpPr>
          <p:cNvPr id="49" name="Group 49"/>
          <p:cNvGrpSpPr/>
          <p:nvPr/>
        </p:nvGrpSpPr>
        <p:grpSpPr>
          <a:xfrm>
            <a:off x="5416971" y="6045845"/>
            <a:ext cx="596056" cy="596056"/>
            <a:chOff x="0" y="0"/>
            <a:chExt cx="794742" cy="794742"/>
          </a:xfrm>
        </p:grpSpPr>
        <p:sp>
          <p:nvSpPr>
            <p:cNvPr id="50" name="Freeform 50"/>
            <p:cNvSpPr/>
            <p:nvPr/>
          </p:nvSpPr>
          <p:spPr>
            <a:xfrm>
              <a:off x="19050" y="19050"/>
              <a:ext cx="756666" cy="756666"/>
            </a:xfrm>
            <a:custGeom>
              <a:avLst/>
              <a:gdLst/>
              <a:ahLst/>
              <a:cxnLst/>
              <a:rect l="l" t="t" r="r" b="b"/>
              <a:pathLst>
                <a:path w="756666" h="756666">
                  <a:moveTo>
                    <a:pt x="0" y="378333"/>
                  </a:moveTo>
                  <a:cubicBezTo>
                    <a:pt x="0" y="169418"/>
                    <a:pt x="169418" y="0"/>
                    <a:pt x="378333" y="0"/>
                  </a:cubicBezTo>
                  <a:cubicBezTo>
                    <a:pt x="587248" y="0"/>
                    <a:pt x="756666" y="169418"/>
                    <a:pt x="756666" y="378333"/>
                  </a:cubicBezTo>
                  <a:cubicBezTo>
                    <a:pt x="756666" y="587248"/>
                    <a:pt x="587248" y="756666"/>
                    <a:pt x="378333" y="756666"/>
                  </a:cubicBezTo>
                  <a:cubicBezTo>
                    <a:pt x="169418" y="756666"/>
                    <a:pt x="0" y="587248"/>
                    <a:pt x="0" y="378333"/>
                  </a:cubicBezTo>
                  <a:close/>
                </a:path>
              </a:pathLst>
            </a:custGeom>
            <a:solidFill>
              <a:srgbClr val="F3F3FF"/>
            </a:solidFill>
          </p:spPr>
          <p:txBody>
            <a:bodyPr/>
            <a:lstStyle/>
            <a:p>
              <a:endParaRPr lang="en-US"/>
            </a:p>
          </p:txBody>
        </p:sp>
        <p:sp>
          <p:nvSpPr>
            <p:cNvPr id="51" name="Freeform 51"/>
            <p:cNvSpPr/>
            <p:nvPr/>
          </p:nvSpPr>
          <p:spPr>
            <a:xfrm>
              <a:off x="0" y="0"/>
              <a:ext cx="794766" cy="794766"/>
            </a:xfrm>
            <a:custGeom>
              <a:avLst/>
              <a:gdLst/>
              <a:ahLst/>
              <a:cxnLst/>
              <a:rect l="l" t="t" r="r" b="b"/>
              <a:pathLst>
                <a:path w="794766" h="794766">
                  <a:moveTo>
                    <a:pt x="0" y="397383"/>
                  </a:moveTo>
                  <a:cubicBezTo>
                    <a:pt x="0" y="177927"/>
                    <a:pt x="177927" y="0"/>
                    <a:pt x="397383" y="0"/>
                  </a:cubicBezTo>
                  <a:cubicBezTo>
                    <a:pt x="403225" y="0"/>
                    <a:pt x="408686" y="2667"/>
                    <a:pt x="412242" y="7112"/>
                  </a:cubicBezTo>
                  <a:lnTo>
                    <a:pt x="397383" y="19050"/>
                  </a:lnTo>
                  <a:lnTo>
                    <a:pt x="397383" y="0"/>
                  </a:lnTo>
                  <a:lnTo>
                    <a:pt x="397383" y="19050"/>
                  </a:lnTo>
                  <a:lnTo>
                    <a:pt x="397383" y="0"/>
                  </a:lnTo>
                  <a:cubicBezTo>
                    <a:pt x="616839" y="0"/>
                    <a:pt x="794766" y="177927"/>
                    <a:pt x="794766" y="397383"/>
                  </a:cubicBezTo>
                  <a:cubicBezTo>
                    <a:pt x="794766" y="403352"/>
                    <a:pt x="791972" y="409067"/>
                    <a:pt x="787146" y="412623"/>
                  </a:cubicBezTo>
                  <a:lnTo>
                    <a:pt x="775716" y="397383"/>
                  </a:lnTo>
                  <a:lnTo>
                    <a:pt x="794766" y="397383"/>
                  </a:lnTo>
                  <a:cubicBezTo>
                    <a:pt x="794766" y="616839"/>
                    <a:pt x="616839" y="794766"/>
                    <a:pt x="397383" y="794766"/>
                  </a:cubicBezTo>
                  <a:lnTo>
                    <a:pt x="397383" y="775716"/>
                  </a:lnTo>
                  <a:lnTo>
                    <a:pt x="397383" y="756666"/>
                  </a:lnTo>
                  <a:lnTo>
                    <a:pt x="397383" y="775716"/>
                  </a:lnTo>
                  <a:lnTo>
                    <a:pt x="397383" y="794766"/>
                  </a:lnTo>
                  <a:cubicBezTo>
                    <a:pt x="177927" y="794766"/>
                    <a:pt x="0" y="616839"/>
                    <a:pt x="0" y="397383"/>
                  </a:cubicBezTo>
                  <a:lnTo>
                    <a:pt x="19050" y="397383"/>
                  </a:lnTo>
                  <a:lnTo>
                    <a:pt x="0" y="397383"/>
                  </a:lnTo>
                  <a:moveTo>
                    <a:pt x="38100" y="397383"/>
                  </a:moveTo>
                  <a:lnTo>
                    <a:pt x="19050" y="397383"/>
                  </a:lnTo>
                  <a:lnTo>
                    <a:pt x="38100" y="397383"/>
                  </a:lnTo>
                  <a:cubicBezTo>
                    <a:pt x="38100" y="595757"/>
                    <a:pt x="199009" y="756666"/>
                    <a:pt x="397383" y="756666"/>
                  </a:cubicBezTo>
                  <a:cubicBezTo>
                    <a:pt x="407924" y="756666"/>
                    <a:pt x="416433" y="765175"/>
                    <a:pt x="416433" y="775716"/>
                  </a:cubicBezTo>
                  <a:cubicBezTo>
                    <a:pt x="416433" y="786257"/>
                    <a:pt x="407924" y="794766"/>
                    <a:pt x="397383" y="794766"/>
                  </a:cubicBezTo>
                  <a:cubicBezTo>
                    <a:pt x="386842" y="794766"/>
                    <a:pt x="378333" y="786257"/>
                    <a:pt x="378333" y="775716"/>
                  </a:cubicBezTo>
                  <a:cubicBezTo>
                    <a:pt x="378333" y="765175"/>
                    <a:pt x="386842" y="756666"/>
                    <a:pt x="397383" y="756666"/>
                  </a:cubicBezTo>
                  <a:cubicBezTo>
                    <a:pt x="595757" y="756666"/>
                    <a:pt x="756666" y="595757"/>
                    <a:pt x="756666" y="397383"/>
                  </a:cubicBezTo>
                  <a:cubicBezTo>
                    <a:pt x="756666" y="391414"/>
                    <a:pt x="759460" y="385699"/>
                    <a:pt x="764286" y="382143"/>
                  </a:cubicBezTo>
                  <a:lnTo>
                    <a:pt x="775716" y="397383"/>
                  </a:lnTo>
                  <a:lnTo>
                    <a:pt x="756666" y="397383"/>
                  </a:lnTo>
                  <a:cubicBezTo>
                    <a:pt x="756666" y="199009"/>
                    <a:pt x="595757" y="38100"/>
                    <a:pt x="397383" y="38100"/>
                  </a:cubicBezTo>
                  <a:cubicBezTo>
                    <a:pt x="391541" y="38100"/>
                    <a:pt x="386080" y="35433"/>
                    <a:pt x="382524" y="30988"/>
                  </a:cubicBezTo>
                  <a:lnTo>
                    <a:pt x="397383" y="19050"/>
                  </a:lnTo>
                  <a:lnTo>
                    <a:pt x="397383" y="38100"/>
                  </a:lnTo>
                  <a:cubicBezTo>
                    <a:pt x="199009" y="38100"/>
                    <a:pt x="38100" y="199009"/>
                    <a:pt x="38100" y="397383"/>
                  </a:cubicBezTo>
                  <a:close/>
                </a:path>
              </a:pathLst>
            </a:custGeom>
            <a:solidFill>
              <a:srgbClr val="2D4DF2"/>
            </a:solidFill>
          </p:spPr>
          <p:txBody>
            <a:bodyPr/>
            <a:lstStyle/>
            <a:p>
              <a:endParaRPr lang="en-US"/>
            </a:p>
          </p:txBody>
        </p:sp>
      </p:grpSp>
      <p:sp>
        <p:nvSpPr>
          <p:cNvPr id="52" name="Freeform 52" descr="preencoded.png"/>
          <p:cNvSpPr/>
          <p:nvPr/>
        </p:nvSpPr>
        <p:spPr>
          <a:xfrm>
            <a:off x="5536928" y="6121301"/>
            <a:ext cx="355997" cy="444996"/>
          </a:xfrm>
          <a:custGeom>
            <a:avLst/>
            <a:gdLst/>
            <a:ahLst/>
            <a:cxnLst/>
            <a:rect l="l" t="t" r="r" b="b"/>
            <a:pathLst>
              <a:path w="355997" h="444996">
                <a:moveTo>
                  <a:pt x="0" y="0"/>
                </a:moveTo>
                <a:lnTo>
                  <a:pt x="355997" y="0"/>
                </a:lnTo>
                <a:lnTo>
                  <a:pt x="355997" y="444997"/>
                </a:lnTo>
                <a:lnTo>
                  <a:pt x="0" y="444997"/>
                </a:lnTo>
                <a:lnTo>
                  <a:pt x="0" y="0"/>
                </a:lnTo>
                <a:close/>
              </a:path>
            </a:pathLst>
          </a:custGeom>
          <a:blipFill>
            <a:blip r:embed="rId8"/>
            <a:stretch>
              <a:fillRect t="-810" b="-810"/>
            </a:stretch>
          </a:blipFill>
        </p:spPr>
        <p:txBody>
          <a:bodyPr/>
          <a:lstStyle/>
          <a:p>
            <a:endParaRPr lang="en-US"/>
          </a:p>
        </p:txBody>
      </p:sp>
      <p:grpSp>
        <p:nvGrpSpPr>
          <p:cNvPr id="53" name="Group 53"/>
          <p:cNvGrpSpPr/>
          <p:nvPr/>
        </p:nvGrpSpPr>
        <p:grpSpPr>
          <a:xfrm>
            <a:off x="6976170" y="6146750"/>
            <a:ext cx="2967484" cy="370880"/>
            <a:chOff x="0" y="0"/>
            <a:chExt cx="3956645" cy="494507"/>
          </a:xfrm>
        </p:grpSpPr>
        <p:sp>
          <p:nvSpPr>
            <p:cNvPr id="54" name="Freeform 54"/>
            <p:cNvSpPr/>
            <p:nvPr/>
          </p:nvSpPr>
          <p:spPr>
            <a:xfrm>
              <a:off x="0" y="0"/>
              <a:ext cx="3956645" cy="494507"/>
            </a:xfrm>
            <a:custGeom>
              <a:avLst/>
              <a:gdLst/>
              <a:ahLst/>
              <a:cxnLst/>
              <a:rect l="l" t="t" r="r" b="b"/>
              <a:pathLst>
                <a:path w="3956645" h="494507">
                  <a:moveTo>
                    <a:pt x="0" y="0"/>
                  </a:moveTo>
                  <a:lnTo>
                    <a:pt x="3956645" y="0"/>
                  </a:lnTo>
                  <a:lnTo>
                    <a:pt x="3956645" y="494507"/>
                  </a:lnTo>
                  <a:lnTo>
                    <a:pt x="0" y="494507"/>
                  </a:lnTo>
                  <a:close/>
                </a:path>
              </a:pathLst>
            </a:custGeom>
            <a:solidFill>
              <a:srgbClr val="000000">
                <a:alpha val="0"/>
              </a:srgbClr>
            </a:solidFill>
          </p:spPr>
          <p:txBody>
            <a:bodyPr/>
            <a:lstStyle/>
            <a:p>
              <a:endParaRPr lang="en-US"/>
            </a:p>
          </p:txBody>
        </p:sp>
        <p:sp>
          <p:nvSpPr>
            <p:cNvPr id="55" name="TextBox 55"/>
            <p:cNvSpPr txBox="1"/>
            <p:nvPr/>
          </p:nvSpPr>
          <p:spPr>
            <a:xfrm>
              <a:off x="0" y="0"/>
              <a:ext cx="3956645" cy="494507"/>
            </a:xfrm>
            <a:prstGeom prst="rect">
              <a:avLst/>
            </a:prstGeom>
          </p:spPr>
          <p:txBody>
            <a:bodyPr lIns="0" tIns="0" rIns="0" bIns="0" rtlCol="0" anchor="t"/>
            <a:lstStyle/>
            <a:p>
              <a:pPr algn="l">
                <a:lnSpc>
                  <a:spcPts val="2875"/>
                </a:lnSpc>
              </a:pPr>
              <a:r>
                <a:rPr lang="en-US" sz="2312" b="1">
                  <a:solidFill>
                    <a:srgbClr val="00002E"/>
                  </a:solidFill>
                  <a:latin typeface="Nunito Bold"/>
                  <a:ea typeface="Nunito Bold"/>
                  <a:cs typeface="Nunito Bold"/>
                  <a:sym typeface="Nunito Bold"/>
                </a:rPr>
                <a:t>Pop Lyric Patterns</a:t>
              </a:r>
            </a:p>
          </p:txBody>
        </p:sp>
      </p:grpSp>
      <p:grpSp>
        <p:nvGrpSpPr>
          <p:cNvPr id="56" name="Group 56"/>
          <p:cNvGrpSpPr/>
          <p:nvPr/>
        </p:nvGrpSpPr>
        <p:grpSpPr>
          <a:xfrm>
            <a:off x="6976170" y="6668840"/>
            <a:ext cx="3415307" cy="807244"/>
            <a:chOff x="0" y="0"/>
            <a:chExt cx="4553743" cy="1076325"/>
          </a:xfrm>
        </p:grpSpPr>
        <p:sp>
          <p:nvSpPr>
            <p:cNvPr id="57" name="Freeform 57"/>
            <p:cNvSpPr/>
            <p:nvPr/>
          </p:nvSpPr>
          <p:spPr>
            <a:xfrm>
              <a:off x="0" y="0"/>
              <a:ext cx="4553743" cy="1076325"/>
            </a:xfrm>
            <a:custGeom>
              <a:avLst/>
              <a:gdLst/>
              <a:ahLst/>
              <a:cxnLst/>
              <a:rect l="l" t="t" r="r" b="b"/>
              <a:pathLst>
                <a:path w="4553743" h="1076325">
                  <a:moveTo>
                    <a:pt x="0" y="0"/>
                  </a:moveTo>
                  <a:lnTo>
                    <a:pt x="4553743" y="0"/>
                  </a:lnTo>
                  <a:lnTo>
                    <a:pt x="4553743" y="1076325"/>
                  </a:lnTo>
                  <a:lnTo>
                    <a:pt x="0" y="1076325"/>
                  </a:lnTo>
                  <a:close/>
                </a:path>
              </a:pathLst>
            </a:custGeom>
            <a:solidFill>
              <a:srgbClr val="000000">
                <a:alpha val="0"/>
              </a:srgbClr>
            </a:solidFill>
          </p:spPr>
          <p:txBody>
            <a:bodyPr/>
            <a:lstStyle/>
            <a:p>
              <a:endParaRPr lang="en-US"/>
            </a:p>
          </p:txBody>
        </p:sp>
        <p:sp>
          <p:nvSpPr>
            <p:cNvPr id="58" name="TextBox 58"/>
            <p:cNvSpPr txBox="1"/>
            <p:nvPr/>
          </p:nvSpPr>
          <p:spPr>
            <a:xfrm>
              <a:off x="0" y="-76200"/>
              <a:ext cx="4553743" cy="1152525"/>
            </a:xfrm>
            <a:prstGeom prst="rect">
              <a:avLst/>
            </a:prstGeom>
          </p:spPr>
          <p:txBody>
            <a:bodyPr lIns="0" tIns="0" rIns="0" bIns="0" rtlCol="0" anchor="t"/>
            <a:lstStyle/>
            <a:p>
              <a:pPr algn="l">
                <a:lnSpc>
                  <a:spcPts val="3125"/>
                </a:lnSpc>
              </a:pPr>
              <a:r>
                <a:rPr lang="en-US" sz="1937">
                  <a:solidFill>
                    <a:srgbClr val="00002E"/>
                  </a:solidFill>
                  <a:latin typeface="PT Sans"/>
                  <a:ea typeface="PT Sans"/>
                  <a:cs typeface="PT Sans"/>
                  <a:sym typeface="PT Sans"/>
                </a:rPr>
                <a:t>Lady Gaga's vocabulary is typical of pop music</a:t>
              </a:r>
            </a:p>
          </p:txBody>
        </p:sp>
      </p:grpSp>
      <p:grpSp>
        <p:nvGrpSpPr>
          <p:cNvPr id="59" name="Group 59"/>
          <p:cNvGrpSpPr/>
          <p:nvPr/>
        </p:nvGrpSpPr>
        <p:grpSpPr>
          <a:xfrm>
            <a:off x="4703192" y="7633990"/>
            <a:ext cx="756642" cy="28575"/>
            <a:chOff x="0" y="0"/>
            <a:chExt cx="1008857" cy="38100"/>
          </a:xfrm>
        </p:grpSpPr>
        <p:sp>
          <p:nvSpPr>
            <p:cNvPr id="60" name="Freeform 60"/>
            <p:cNvSpPr/>
            <p:nvPr/>
          </p:nvSpPr>
          <p:spPr>
            <a:xfrm>
              <a:off x="0" y="0"/>
              <a:ext cx="1008888" cy="38100"/>
            </a:xfrm>
            <a:custGeom>
              <a:avLst/>
              <a:gdLst/>
              <a:ahLst/>
              <a:cxnLst/>
              <a:rect l="l" t="t" r="r" b="b"/>
              <a:pathLst>
                <a:path w="1008888" h="38100">
                  <a:moveTo>
                    <a:pt x="0" y="19050"/>
                  </a:moveTo>
                  <a:cubicBezTo>
                    <a:pt x="0" y="8509"/>
                    <a:pt x="8509" y="0"/>
                    <a:pt x="19050" y="0"/>
                  </a:cubicBezTo>
                  <a:lnTo>
                    <a:pt x="989838" y="0"/>
                  </a:lnTo>
                  <a:cubicBezTo>
                    <a:pt x="1000379" y="0"/>
                    <a:pt x="1008888" y="8509"/>
                    <a:pt x="1008888" y="19050"/>
                  </a:cubicBezTo>
                  <a:cubicBezTo>
                    <a:pt x="1008888" y="29591"/>
                    <a:pt x="1000379" y="38100"/>
                    <a:pt x="989838" y="38100"/>
                  </a:cubicBezTo>
                  <a:lnTo>
                    <a:pt x="19050" y="38100"/>
                  </a:lnTo>
                  <a:cubicBezTo>
                    <a:pt x="8509" y="38100"/>
                    <a:pt x="0" y="29591"/>
                    <a:pt x="0" y="19050"/>
                  </a:cubicBezTo>
                  <a:close/>
                </a:path>
              </a:pathLst>
            </a:custGeom>
            <a:solidFill>
              <a:srgbClr val="018CE1"/>
            </a:solidFill>
          </p:spPr>
          <p:txBody>
            <a:bodyPr/>
            <a:lstStyle/>
            <a:p>
              <a:endParaRPr lang="en-US"/>
            </a:p>
          </p:txBody>
        </p:sp>
      </p:grpSp>
      <p:grpSp>
        <p:nvGrpSpPr>
          <p:cNvPr id="61" name="Group 61"/>
          <p:cNvGrpSpPr/>
          <p:nvPr/>
        </p:nvGrpSpPr>
        <p:grpSpPr>
          <a:xfrm>
            <a:off x="5416971" y="7350324"/>
            <a:ext cx="596056" cy="596056"/>
            <a:chOff x="0" y="0"/>
            <a:chExt cx="794742" cy="794742"/>
          </a:xfrm>
        </p:grpSpPr>
        <p:sp>
          <p:nvSpPr>
            <p:cNvPr id="62" name="Freeform 62"/>
            <p:cNvSpPr/>
            <p:nvPr/>
          </p:nvSpPr>
          <p:spPr>
            <a:xfrm>
              <a:off x="19050" y="19050"/>
              <a:ext cx="756666" cy="756666"/>
            </a:xfrm>
            <a:custGeom>
              <a:avLst/>
              <a:gdLst/>
              <a:ahLst/>
              <a:cxnLst/>
              <a:rect l="l" t="t" r="r" b="b"/>
              <a:pathLst>
                <a:path w="756666" h="756666">
                  <a:moveTo>
                    <a:pt x="0" y="378333"/>
                  </a:moveTo>
                  <a:cubicBezTo>
                    <a:pt x="0" y="169418"/>
                    <a:pt x="169418" y="0"/>
                    <a:pt x="378333" y="0"/>
                  </a:cubicBezTo>
                  <a:cubicBezTo>
                    <a:pt x="587248" y="0"/>
                    <a:pt x="756666" y="169418"/>
                    <a:pt x="756666" y="378333"/>
                  </a:cubicBezTo>
                  <a:cubicBezTo>
                    <a:pt x="756666" y="587248"/>
                    <a:pt x="587248" y="756666"/>
                    <a:pt x="378333" y="756666"/>
                  </a:cubicBezTo>
                  <a:cubicBezTo>
                    <a:pt x="169418" y="756666"/>
                    <a:pt x="0" y="587248"/>
                    <a:pt x="0" y="378333"/>
                  </a:cubicBezTo>
                  <a:close/>
                </a:path>
              </a:pathLst>
            </a:custGeom>
            <a:solidFill>
              <a:srgbClr val="F3F3FF"/>
            </a:solidFill>
          </p:spPr>
          <p:txBody>
            <a:bodyPr/>
            <a:lstStyle/>
            <a:p>
              <a:endParaRPr lang="en-US"/>
            </a:p>
          </p:txBody>
        </p:sp>
        <p:sp>
          <p:nvSpPr>
            <p:cNvPr id="63" name="Freeform 63"/>
            <p:cNvSpPr/>
            <p:nvPr/>
          </p:nvSpPr>
          <p:spPr>
            <a:xfrm>
              <a:off x="0" y="0"/>
              <a:ext cx="794766" cy="794766"/>
            </a:xfrm>
            <a:custGeom>
              <a:avLst/>
              <a:gdLst/>
              <a:ahLst/>
              <a:cxnLst/>
              <a:rect l="l" t="t" r="r" b="b"/>
              <a:pathLst>
                <a:path w="794766" h="794766">
                  <a:moveTo>
                    <a:pt x="0" y="397383"/>
                  </a:moveTo>
                  <a:cubicBezTo>
                    <a:pt x="0" y="177927"/>
                    <a:pt x="177927" y="0"/>
                    <a:pt x="397383" y="0"/>
                  </a:cubicBezTo>
                  <a:cubicBezTo>
                    <a:pt x="403225" y="0"/>
                    <a:pt x="408686" y="2667"/>
                    <a:pt x="412242" y="7112"/>
                  </a:cubicBezTo>
                  <a:lnTo>
                    <a:pt x="397383" y="19050"/>
                  </a:lnTo>
                  <a:lnTo>
                    <a:pt x="397383" y="0"/>
                  </a:lnTo>
                  <a:lnTo>
                    <a:pt x="397383" y="19050"/>
                  </a:lnTo>
                  <a:lnTo>
                    <a:pt x="397383" y="0"/>
                  </a:lnTo>
                  <a:cubicBezTo>
                    <a:pt x="616839" y="0"/>
                    <a:pt x="794766" y="177927"/>
                    <a:pt x="794766" y="397383"/>
                  </a:cubicBezTo>
                  <a:cubicBezTo>
                    <a:pt x="794766" y="403352"/>
                    <a:pt x="791972" y="409067"/>
                    <a:pt x="787146" y="412623"/>
                  </a:cubicBezTo>
                  <a:lnTo>
                    <a:pt x="775716" y="397383"/>
                  </a:lnTo>
                  <a:lnTo>
                    <a:pt x="794766" y="397383"/>
                  </a:lnTo>
                  <a:cubicBezTo>
                    <a:pt x="794766" y="616839"/>
                    <a:pt x="616839" y="794766"/>
                    <a:pt x="397383" y="794766"/>
                  </a:cubicBezTo>
                  <a:lnTo>
                    <a:pt x="397383" y="775716"/>
                  </a:lnTo>
                  <a:lnTo>
                    <a:pt x="397383" y="756666"/>
                  </a:lnTo>
                  <a:lnTo>
                    <a:pt x="397383" y="775716"/>
                  </a:lnTo>
                  <a:lnTo>
                    <a:pt x="397383" y="794766"/>
                  </a:lnTo>
                  <a:cubicBezTo>
                    <a:pt x="177927" y="794766"/>
                    <a:pt x="0" y="616839"/>
                    <a:pt x="0" y="397383"/>
                  </a:cubicBezTo>
                  <a:lnTo>
                    <a:pt x="19050" y="397383"/>
                  </a:lnTo>
                  <a:lnTo>
                    <a:pt x="0" y="397383"/>
                  </a:lnTo>
                  <a:moveTo>
                    <a:pt x="38100" y="397383"/>
                  </a:moveTo>
                  <a:lnTo>
                    <a:pt x="19050" y="397383"/>
                  </a:lnTo>
                  <a:lnTo>
                    <a:pt x="38100" y="397383"/>
                  </a:lnTo>
                  <a:cubicBezTo>
                    <a:pt x="38100" y="595757"/>
                    <a:pt x="199009" y="756666"/>
                    <a:pt x="397383" y="756666"/>
                  </a:cubicBezTo>
                  <a:cubicBezTo>
                    <a:pt x="407924" y="756666"/>
                    <a:pt x="416433" y="765175"/>
                    <a:pt x="416433" y="775716"/>
                  </a:cubicBezTo>
                  <a:cubicBezTo>
                    <a:pt x="416433" y="786257"/>
                    <a:pt x="407924" y="794766"/>
                    <a:pt x="397383" y="794766"/>
                  </a:cubicBezTo>
                  <a:cubicBezTo>
                    <a:pt x="386842" y="794766"/>
                    <a:pt x="378333" y="786257"/>
                    <a:pt x="378333" y="775716"/>
                  </a:cubicBezTo>
                  <a:cubicBezTo>
                    <a:pt x="378333" y="765175"/>
                    <a:pt x="386842" y="756666"/>
                    <a:pt x="397383" y="756666"/>
                  </a:cubicBezTo>
                  <a:cubicBezTo>
                    <a:pt x="595757" y="756666"/>
                    <a:pt x="756666" y="595757"/>
                    <a:pt x="756666" y="397383"/>
                  </a:cubicBezTo>
                  <a:cubicBezTo>
                    <a:pt x="756666" y="391414"/>
                    <a:pt x="759460" y="385699"/>
                    <a:pt x="764286" y="382143"/>
                  </a:cubicBezTo>
                  <a:lnTo>
                    <a:pt x="775716" y="397383"/>
                  </a:lnTo>
                  <a:lnTo>
                    <a:pt x="756666" y="397383"/>
                  </a:lnTo>
                  <a:cubicBezTo>
                    <a:pt x="756666" y="199009"/>
                    <a:pt x="595757" y="38100"/>
                    <a:pt x="397383" y="38100"/>
                  </a:cubicBezTo>
                  <a:cubicBezTo>
                    <a:pt x="391541" y="38100"/>
                    <a:pt x="386080" y="35433"/>
                    <a:pt x="382524" y="30988"/>
                  </a:cubicBezTo>
                  <a:lnTo>
                    <a:pt x="397383" y="19050"/>
                  </a:lnTo>
                  <a:lnTo>
                    <a:pt x="397383" y="38100"/>
                  </a:lnTo>
                  <a:cubicBezTo>
                    <a:pt x="199009" y="38100"/>
                    <a:pt x="38100" y="199009"/>
                    <a:pt x="38100" y="397383"/>
                  </a:cubicBezTo>
                  <a:close/>
                </a:path>
              </a:pathLst>
            </a:custGeom>
            <a:solidFill>
              <a:srgbClr val="018CE1"/>
            </a:solidFill>
          </p:spPr>
          <p:txBody>
            <a:bodyPr/>
            <a:lstStyle/>
            <a:p>
              <a:endParaRPr lang="en-US"/>
            </a:p>
          </p:txBody>
        </p:sp>
      </p:grpSp>
      <p:sp>
        <p:nvSpPr>
          <p:cNvPr id="64" name="Freeform 64" descr="preencoded.png"/>
          <p:cNvSpPr/>
          <p:nvPr/>
        </p:nvSpPr>
        <p:spPr>
          <a:xfrm>
            <a:off x="5536928" y="7425779"/>
            <a:ext cx="355997" cy="444996"/>
          </a:xfrm>
          <a:custGeom>
            <a:avLst/>
            <a:gdLst/>
            <a:ahLst/>
            <a:cxnLst/>
            <a:rect l="l" t="t" r="r" b="b"/>
            <a:pathLst>
              <a:path w="355997" h="444996">
                <a:moveTo>
                  <a:pt x="0" y="0"/>
                </a:moveTo>
                <a:lnTo>
                  <a:pt x="355997" y="0"/>
                </a:lnTo>
                <a:lnTo>
                  <a:pt x="355997" y="444996"/>
                </a:lnTo>
                <a:lnTo>
                  <a:pt x="0" y="444996"/>
                </a:lnTo>
                <a:lnTo>
                  <a:pt x="0" y="0"/>
                </a:lnTo>
                <a:close/>
              </a:path>
            </a:pathLst>
          </a:custGeom>
          <a:blipFill>
            <a:blip r:embed="rId9"/>
            <a:stretch>
              <a:fillRect t="-810" b="-810"/>
            </a:stretch>
          </a:blipFill>
        </p:spPr>
        <p:txBody>
          <a:bodyPr/>
          <a:lstStyle/>
          <a:p>
            <a:endParaRPr lang="en-US"/>
          </a:p>
        </p:txBody>
      </p:sp>
      <p:grpSp>
        <p:nvGrpSpPr>
          <p:cNvPr id="65" name="Group 65"/>
          <p:cNvGrpSpPr/>
          <p:nvPr/>
        </p:nvGrpSpPr>
        <p:grpSpPr>
          <a:xfrm>
            <a:off x="1486346" y="7451229"/>
            <a:ext cx="2967484" cy="370880"/>
            <a:chOff x="0" y="0"/>
            <a:chExt cx="3956645" cy="494507"/>
          </a:xfrm>
        </p:grpSpPr>
        <p:sp>
          <p:nvSpPr>
            <p:cNvPr id="66" name="Freeform 66"/>
            <p:cNvSpPr/>
            <p:nvPr/>
          </p:nvSpPr>
          <p:spPr>
            <a:xfrm>
              <a:off x="0" y="0"/>
              <a:ext cx="3956645" cy="494507"/>
            </a:xfrm>
            <a:custGeom>
              <a:avLst/>
              <a:gdLst/>
              <a:ahLst/>
              <a:cxnLst/>
              <a:rect l="l" t="t" r="r" b="b"/>
              <a:pathLst>
                <a:path w="3956645" h="494507">
                  <a:moveTo>
                    <a:pt x="0" y="0"/>
                  </a:moveTo>
                  <a:lnTo>
                    <a:pt x="3956645" y="0"/>
                  </a:lnTo>
                  <a:lnTo>
                    <a:pt x="3956645" y="494507"/>
                  </a:lnTo>
                  <a:lnTo>
                    <a:pt x="0" y="494507"/>
                  </a:lnTo>
                  <a:close/>
                </a:path>
              </a:pathLst>
            </a:custGeom>
            <a:solidFill>
              <a:srgbClr val="000000">
                <a:alpha val="0"/>
              </a:srgbClr>
            </a:solidFill>
          </p:spPr>
          <p:txBody>
            <a:bodyPr/>
            <a:lstStyle/>
            <a:p>
              <a:endParaRPr lang="en-US"/>
            </a:p>
          </p:txBody>
        </p:sp>
        <p:sp>
          <p:nvSpPr>
            <p:cNvPr id="67" name="TextBox 67"/>
            <p:cNvSpPr txBox="1"/>
            <p:nvPr/>
          </p:nvSpPr>
          <p:spPr>
            <a:xfrm>
              <a:off x="0" y="0"/>
              <a:ext cx="3956645" cy="494507"/>
            </a:xfrm>
            <a:prstGeom prst="rect">
              <a:avLst/>
            </a:prstGeom>
          </p:spPr>
          <p:txBody>
            <a:bodyPr lIns="0" tIns="0" rIns="0" bIns="0" rtlCol="0" anchor="t"/>
            <a:lstStyle/>
            <a:p>
              <a:pPr algn="r">
                <a:lnSpc>
                  <a:spcPts val="2875"/>
                </a:lnSpc>
              </a:pPr>
              <a:r>
                <a:rPr lang="en-US" sz="2312" b="1">
                  <a:solidFill>
                    <a:srgbClr val="00002E"/>
                  </a:solidFill>
                  <a:latin typeface="Nunito Bold"/>
                  <a:ea typeface="Nunito Bold"/>
                  <a:cs typeface="Nunito Bold"/>
                  <a:sym typeface="Nunito Bold"/>
                </a:rPr>
                <a:t>Thematic Words</a:t>
              </a:r>
            </a:p>
          </p:txBody>
        </p:sp>
      </p:grpSp>
      <p:grpSp>
        <p:nvGrpSpPr>
          <p:cNvPr id="68" name="Group 68"/>
          <p:cNvGrpSpPr/>
          <p:nvPr/>
        </p:nvGrpSpPr>
        <p:grpSpPr>
          <a:xfrm>
            <a:off x="1038522" y="7973317"/>
            <a:ext cx="3415307" cy="807244"/>
            <a:chOff x="0" y="0"/>
            <a:chExt cx="4553743" cy="1076325"/>
          </a:xfrm>
        </p:grpSpPr>
        <p:sp>
          <p:nvSpPr>
            <p:cNvPr id="69" name="Freeform 69"/>
            <p:cNvSpPr/>
            <p:nvPr/>
          </p:nvSpPr>
          <p:spPr>
            <a:xfrm>
              <a:off x="0" y="0"/>
              <a:ext cx="4553743" cy="1076325"/>
            </a:xfrm>
            <a:custGeom>
              <a:avLst/>
              <a:gdLst/>
              <a:ahLst/>
              <a:cxnLst/>
              <a:rect l="l" t="t" r="r" b="b"/>
              <a:pathLst>
                <a:path w="4553743" h="1076325">
                  <a:moveTo>
                    <a:pt x="0" y="0"/>
                  </a:moveTo>
                  <a:lnTo>
                    <a:pt x="4553743" y="0"/>
                  </a:lnTo>
                  <a:lnTo>
                    <a:pt x="4553743" y="1076325"/>
                  </a:lnTo>
                  <a:lnTo>
                    <a:pt x="0" y="1076325"/>
                  </a:lnTo>
                  <a:close/>
                </a:path>
              </a:pathLst>
            </a:custGeom>
            <a:solidFill>
              <a:srgbClr val="000000">
                <a:alpha val="0"/>
              </a:srgbClr>
            </a:solidFill>
          </p:spPr>
          <p:txBody>
            <a:bodyPr/>
            <a:lstStyle/>
            <a:p>
              <a:endParaRPr lang="en-US"/>
            </a:p>
          </p:txBody>
        </p:sp>
        <p:sp>
          <p:nvSpPr>
            <p:cNvPr id="70" name="TextBox 70"/>
            <p:cNvSpPr txBox="1"/>
            <p:nvPr/>
          </p:nvSpPr>
          <p:spPr>
            <a:xfrm>
              <a:off x="0" y="-76200"/>
              <a:ext cx="4553743" cy="1152525"/>
            </a:xfrm>
            <a:prstGeom prst="rect">
              <a:avLst/>
            </a:prstGeom>
          </p:spPr>
          <p:txBody>
            <a:bodyPr lIns="0" tIns="0" rIns="0" bIns="0" rtlCol="0" anchor="t"/>
            <a:lstStyle/>
            <a:p>
              <a:pPr algn="r">
                <a:lnSpc>
                  <a:spcPts val="3125"/>
                </a:lnSpc>
              </a:pPr>
              <a:r>
                <a:rPr lang="en-US" sz="1937">
                  <a:solidFill>
                    <a:srgbClr val="00002E"/>
                  </a:solidFill>
                  <a:latin typeface="PT Sans"/>
                  <a:ea typeface="PT Sans"/>
                  <a:cs typeface="PT Sans"/>
                  <a:sym typeface="PT Sans"/>
                </a:rPr>
                <a:t>Certain themes appear more frequently than usual</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txBody>
            <a:bodyPr/>
            <a:lstStyle/>
            <a:p>
              <a:endParaRPr lang="en-US"/>
            </a:p>
          </p:txBody>
        </p:sp>
      </p:grpSp>
      <p:sp>
        <p:nvSpPr>
          <p:cNvPr id="5" name="Freeform 5"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grpSp>
        <p:nvGrpSpPr>
          <p:cNvPr id="6" name="Group 6"/>
          <p:cNvGrpSpPr/>
          <p:nvPr/>
        </p:nvGrpSpPr>
        <p:grpSpPr>
          <a:xfrm>
            <a:off x="1047155" y="870942"/>
            <a:ext cx="7868245" cy="835967"/>
            <a:chOff x="0" y="0"/>
            <a:chExt cx="9506545" cy="1114623"/>
          </a:xfrm>
        </p:grpSpPr>
        <p:sp>
          <p:nvSpPr>
            <p:cNvPr id="7" name="Freeform 7"/>
            <p:cNvSpPr/>
            <p:nvPr/>
          </p:nvSpPr>
          <p:spPr>
            <a:xfrm>
              <a:off x="0" y="0"/>
              <a:ext cx="9506545" cy="1114623"/>
            </a:xfrm>
            <a:custGeom>
              <a:avLst/>
              <a:gdLst/>
              <a:ahLst/>
              <a:cxnLst/>
              <a:rect l="l" t="t" r="r" b="b"/>
              <a:pathLst>
                <a:path w="9506545" h="1114623">
                  <a:moveTo>
                    <a:pt x="0" y="0"/>
                  </a:moveTo>
                  <a:lnTo>
                    <a:pt x="9506545" y="0"/>
                  </a:lnTo>
                  <a:lnTo>
                    <a:pt x="9506545" y="1114623"/>
                  </a:lnTo>
                  <a:lnTo>
                    <a:pt x="0" y="1114623"/>
                  </a:lnTo>
                  <a:close/>
                </a:path>
              </a:pathLst>
            </a:custGeom>
            <a:solidFill>
              <a:srgbClr val="000000">
                <a:alpha val="0"/>
              </a:srgbClr>
            </a:solidFill>
          </p:spPr>
          <p:txBody>
            <a:bodyPr/>
            <a:lstStyle/>
            <a:p>
              <a:endParaRPr lang="en-US"/>
            </a:p>
          </p:txBody>
        </p:sp>
        <p:sp>
          <p:nvSpPr>
            <p:cNvPr id="8" name="TextBox 8"/>
            <p:cNvSpPr txBox="1"/>
            <p:nvPr/>
          </p:nvSpPr>
          <p:spPr>
            <a:xfrm>
              <a:off x="0" y="-19050"/>
              <a:ext cx="9506545" cy="1133673"/>
            </a:xfrm>
            <a:prstGeom prst="rect">
              <a:avLst/>
            </a:prstGeom>
          </p:spPr>
          <p:txBody>
            <a:bodyPr lIns="0" tIns="0" rIns="0" bIns="0" rtlCol="0" anchor="t"/>
            <a:lstStyle/>
            <a:p>
              <a:pPr algn="l">
                <a:lnSpc>
                  <a:spcPts val="6562"/>
                </a:lnSpc>
              </a:pPr>
              <a:r>
                <a:rPr lang="en-US" sz="5250" b="1" dirty="0">
                  <a:solidFill>
                    <a:srgbClr val="00002E"/>
                  </a:solidFill>
                  <a:latin typeface="Nunito Bold"/>
                  <a:ea typeface="Nunito Bold"/>
                  <a:cs typeface="Nunito Bold"/>
                  <a:sym typeface="Nunito Bold"/>
                </a:rPr>
                <a:t>Tools and Technologies</a:t>
              </a:r>
            </a:p>
          </p:txBody>
        </p:sp>
      </p:grpSp>
      <p:sp>
        <p:nvSpPr>
          <p:cNvPr id="9" name="Freeform 9" descr="preencoded.png"/>
          <p:cNvSpPr/>
          <p:nvPr/>
        </p:nvSpPr>
        <p:spPr>
          <a:xfrm>
            <a:off x="1047155" y="2133302"/>
            <a:ext cx="1421309" cy="1705570"/>
          </a:xfrm>
          <a:custGeom>
            <a:avLst/>
            <a:gdLst/>
            <a:ahLst/>
            <a:cxnLst/>
            <a:rect l="l" t="t" r="r" b="b"/>
            <a:pathLst>
              <a:path w="1421309" h="1705570">
                <a:moveTo>
                  <a:pt x="0" y="0"/>
                </a:moveTo>
                <a:lnTo>
                  <a:pt x="1421309" y="0"/>
                </a:lnTo>
                <a:lnTo>
                  <a:pt x="1421309" y="1705570"/>
                </a:lnTo>
                <a:lnTo>
                  <a:pt x="0" y="1705570"/>
                </a:lnTo>
                <a:lnTo>
                  <a:pt x="0" y="0"/>
                </a:lnTo>
                <a:close/>
              </a:path>
            </a:pathLst>
          </a:custGeom>
          <a:blipFill>
            <a:blip r:embed="rId5"/>
            <a:stretch>
              <a:fillRect t="-55" b="-55"/>
            </a:stretch>
          </a:blipFill>
        </p:spPr>
        <p:txBody>
          <a:bodyPr/>
          <a:lstStyle/>
          <a:p>
            <a:endParaRPr lang="en-US"/>
          </a:p>
        </p:txBody>
      </p:sp>
      <p:grpSp>
        <p:nvGrpSpPr>
          <p:cNvPr id="10" name="Group 10"/>
          <p:cNvGrpSpPr/>
          <p:nvPr/>
        </p:nvGrpSpPr>
        <p:grpSpPr>
          <a:xfrm>
            <a:off x="2894856" y="2417564"/>
            <a:ext cx="3344167" cy="417910"/>
            <a:chOff x="0" y="0"/>
            <a:chExt cx="4458890" cy="557213"/>
          </a:xfrm>
        </p:grpSpPr>
        <p:sp>
          <p:nvSpPr>
            <p:cNvPr id="11" name="Freeform 11"/>
            <p:cNvSpPr/>
            <p:nvPr/>
          </p:nvSpPr>
          <p:spPr>
            <a:xfrm>
              <a:off x="0" y="0"/>
              <a:ext cx="4458890" cy="557213"/>
            </a:xfrm>
            <a:custGeom>
              <a:avLst/>
              <a:gdLst/>
              <a:ahLst/>
              <a:cxnLst/>
              <a:rect l="l" t="t" r="r" b="b"/>
              <a:pathLst>
                <a:path w="4458890" h="557213">
                  <a:moveTo>
                    <a:pt x="0" y="0"/>
                  </a:moveTo>
                  <a:lnTo>
                    <a:pt x="4458890" y="0"/>
                  </a:lnTo>
                  <a:lnTo>
                    <a:pt x="4458890" y="557213"/>
                  </a:lnTo>
                  <a:lnTo>
                    <a:pt x="0" y="557213"/>
                  </a:lnTo>
                  <a:close/>
                </a:path>
              </a:pathLst>
            </a:custGeom>
            <a:solidFill>
              <a:srgbClr val="000000">
                <a:alpha val="0"/>
              </a:srgbClr>
            </a:solidFill>
          </p:spPr>
          <p:txBody>
            <a:bodyPr/>
            <a:lstStyle/>
            <a:p>
              <a:endParaRPr lang="en-US"/>
            </a:p>
          </p:txBody>
        </p:sp>
        <p:sp>
          <p:nvSpPr>
            <p:cNvPr id="12" name="TextBox 12"/>
            <p:cNvSpPr txBox="1"/>
            <p:nvPr/>
          </p:nvSpPr>
          <p:spPr>
            <a:xfrm>
              <a:off x="0" y="-9525"/>
              <a:ext cx="4458890" cy="566738"/>
            </a:xfrm>
            <a:prstGeom prst="rect">
              <a:avLst/>
            </a:prstGeom>
          </p:spPr>
          <p:txBody>
            <a:bodyPr lIns="0" tIns="0" rIns="0" bIns="0" rtlCol="0" anchor="t"/>
            <a:lstStyle/>
            <a:p>
              <a:pPr algn="l">
                <a:lnSpc>
                  <a:spcPts val="3249"/>
                </a:lnSpc>
              </a:pPr>
              <a:r>
                <a:rPr lang="en-US" sz="2625" b="1">
                  <a:solidFill>
                    <a:srgbClr val="00002E"/>
                  </a:solidFill>
                  <a:latin typeface="Nunito Bold"/>
                  <a:ea typeface="Nunito Bold"/>
                  <a:cs typeface="Nunito Bold"/>
                  <a:sym typeface="Nunito Bold"/>
                </a:rPr>
                <a:t>Python</a:t>
              </a:r>
            </a:p>
          </p:txBody>
        </p:sp>
      </p:grpSp>
      <p:grpSp>
        <p:nvGrpSpPr>
          <p:cNvPr id="13" name="Group 13"/>
          <p:cNvGrpSpPr/>
          <p:nvPr/>
        </p:nvGrpSpPr>
        <p:grpSpPr>
          <a:xfrm>
            <a:off x="2894856" y="3006030"/>
            <a:ext cx="7487990" cy="454819"/>
            <a:chOff x="0" y="0"/>
            <a:chExt cx="9983987" cy="606425"/>
          </a:xfrm>
        </p:grpSpPr>
        <p:sp>
          <p:nvSpPr>
            <p:cNvPr id="14" name="Freeform 14"/>
            <p:cNvSpPr/>
            <p:nvPr/>
          </p:nvSpPr>
          <p:spPr>
            <a:xfrm>
              <a:off x="0" y="0"/>
              <a:ext cx="9983987" cy="606425"/>
            </a:xfrm>
            <a:custGeom>
              <a:avLst/>
              <a:gdLst/>
              <a:ahLst/>
              <a:cxnLst/>
              <a:rect l="l" t="t" r="r" b="b"/>
              <a:pathLst>
                <a:path w="9983987" h="606425">
                  <a:moveTo>
                    <a:pt x="0" y="0"/>
                  </a:moveTo>
                  <a:lnTo>
                    <a:pt x="9983987" y="0"/>
                  </a:lnTo>
                  <a:lnTo>
                    <a:pt x="9983987" y="606425"/>
                  </a:lnTo>
                  <a:lnTo>
                    <a:pt x="0" y="606425"/>
                  </a:lnTo>
                  <a:close/>
                </a:path>
              </a:pathLst>
            </a:custGeom>
            <a:solidFill>
              <a:srgbClr val="000000">
                <a:alpha val="0"/>
              </a:srgbClr>
            </a:solidFill>
          </p:spPr>
          <p:txBody>
            <a:bodyPr/>
            <a:lstStyle/>
            <a:p>
              <a:endParaRPr lang="en-US"/>
            </a:p>
          </p:txBody>
        </p:sp>
        <p:sp>
          <p:nvSpPr>
            <p:cNvPr id="15" name="TextBox 15"/>
            <p:cNvSpPr txBox="1"/>
            <p:nvPr/>
          </p:nvSpPr>
          <p:spPr>
            <a:xfrm>
              <a:off x="0" y="-85725"/>
              <a:ext cx="9983987" cy="692150"/>
            </a:xfrm>
            <a:prstGeom prst="rect">
              <a:avLst/>
            </a:prstGeom>
          </p:spPr>
          <p:txBody>
            <a:bodyPr lIns="0" tIns="0" rIns="0" bIns="0" rtlCol="0" anchor="t"/>
            <a:lstStyle/>
            <a:p>
              <a:pPr algn="l">
                <a:lnSpc>
                  <a:spcPts val="3562"/>
                </a:lnSpc>
              </a:pPr>
              <a:r>
                <a:rPr lang="en-US" sz="2187">
                  <a:solidFill>
                    <a:srgbClr val="00002E"/>
                  </a:solidFill>
                  <a:latin typeface="PT Sans"/>
                  <a:ea typeface="PT Sans"/>
                  <a:cs typeface="PT Sans"/>
                  <a:sym typeface="PT Sans"/>
                </a:rPr>
                <a:t>Primary programming language for analysis</a:t>
              </a:r>
            </a:p>
          </p:txBody>
        </p:sp>
      </p:grpSp>
      <p:sp>
        <p:nvSpPr>
          <p:cNvPr id="16" name="Freeform 16" descr="preencoded.png"/>
          <p:cNvSpPr/>
          <p:nvPr/>
        </p:nvSpPr>
        <p:spPr>
          <a:xfrm>
            <a:off x="1047155" y="3838872"/>
            <a:ext cx="1421309" cy="1705570"/>
          </a:xfrm>
          <a:custGeom>
            <a:avLst/>
            <a:gdLst/>
            <a:ahLst/>
            <a:cxnLst/>
            <a:rect l="l" t="t" r="r" b="b"/>
            <a:pathLst>
              <a:path w="1421309" h="1705570">
                <a:moveTo>
                  <a:pt x="0" y="0"/>
                </a:moveTo>
                <a:lnTo>
                  <a:pt x="1421309" y="0"/>
                </a:lnTo>
                <a:lnTo>
                  <a:pt x="1421309" y="1705570"/>
                </a:lnTo>
                <a:lnTo>
                  <a:pt x="0" y="1705570"/>
                </a:lnTo>
                <a:lnTo>
                  <a:pt x="0" y="0"/>
                </a:lnTo>
                <a:close/>
              </a:path>
            </a:pathLst>
          </a:custGeom>
          <a:blipFill>
            <a:blip r:embed="rId6"/>
            <a:stretch>
              <a:fillRect t="-55" b="-55"/>
            </a:stretch>
          </a:blipFill>
        </p:spPr>
        <p:txBody>
          <a:bodyPr/>
          <a:lstStyle/>
          <a:p>
            <a:endParaRPr lang="en-US"/>
          </a:p>
        </p:txBody>
      </p:sp>
      <p:grpSp>
        <p:nvGrpSpPr>
          <p:cNvPr id="17" name="Group 17"/>
          <p:cNvGrpSpPr/>
          <p:nvPr/>
        </p:nvGrpSpPr>
        <p:grpSpPr>
          <a:xfrm>
            <a:off x="2894856" y="4123135"/>
            <a:ext cx="3344167" cy="417910"/>
            <a:chOff x="0" y="0"/>
            <a:chExt cx="4458890" cy="557213"/>
          </a:xfrm>
        </p:grpSpPr>
        <p:sp>
          <p:nvSpPr>
            <p:cNvPr id="18" name="Freeform 18"/>
            <p:cNvSpPr/>
            <p:nvPr/>
          </p:nvSpPr>
          <p:spPr>
            <a:xfrm>
              <a:off x="0" y="0"/>
              <a:ext cx="4458890" cy="557213"/>
            </a:xfrm>
            <a:custGeom>
              <a:avLst/>
              <a:gdLst/>
              <a:ahLst/>
              <a:cxnLst/>
              <a:rect l="l" t="t" r="r" b="b"/>
              <a:pathLst>
                <a:path w="4458890" h="557213">
                  <a:moveTo>
                    <a:pt x="0" y="0"/>
                  </a:moveTo>
                  <a:lnTo>
                    <a:pt x="4458890" y="0"/>
                  </a:lnTo>
                  <a:lnTo>
                    <a:pt x="4458890" y="557213"/>
                  </a:lnTo>
                  <a:lnTo>
                    <a:pt x="0" y="557213"/>
                  </a:lnTo>
                  <a:close/>
                </a:path>
              </a:pathLst>
            </a:custGeom>
            <a:solidFill>
              <a:srgbClr val="000000">
                <a:alpha val="0"/>
              </a:srgbClr>
            </a:solidFill>
          </p:spPr>
          <p:txBody>
            <a:bodyPr/>
            <a:lstStyle/>
            <a:p>
              <a:endParaRPr lang="en-US"/>
            </a:p>
          </p:txBody>
        </p:sp>
        <p:sp>
          <p:nvSpPr>
            <p:cNvPr id="19" name="TextBox 19"/>
            <p:cNvSpPr txBox="1"/>
            <p:nvPr/>
          </p:nvSpPr>
          <p:spPr>
            <a:xfrm>
              <a:off x="0" y="-9525"/>
              <a:ext cx="4458890" cy="566738"/>
            </a:xfrm>
            <a:prstGeom prst="rect">
              <a:avLst/>
            </a:prstGeom>
          </p:spPr>
          <p:txBody>
            <a:bodyPr lIns="0" tIns="0" rIns="0" bIns="0" rtlCol="0" anchor="t"/>
            <a:lstStyle/>
            <a:p>
              <a:pPr algn="l">
                <a:lnSpc>
                  <a:spcPts val="3249"/>
                </a:lnSpc>
              </a:pPr>
              <a:r>
                <a:rPr lang="en-US" sz="2625" b="1">
                  <a:solidFill>
                    <a:srgbClr val="00002E"/>
                  </a:solidFill>
                  <a:latin typeface="Nunito Bold"/>
                  <a:ea typeface="Nunito Bold"/>
                  <a:cs typeface="Nunito Bold"/>
                  <a:sym typeface="Nunito Bold"/>
                </a:rPr>
                <a:t>pandas</a:t>
              </a:r>
            </a:p>
          </p:txBody>
        </p:sp>
      </p:grpSp>
      <p:grpSp>
        <p:nvGrpSpPr>
          <p:cNvPr id="20" name="Group 20"/>
          <p:cNvGrpSpPr/>
          <p:nvPr/>
        </p:nvGrpSpPr>
        <p:grpSpPr>
          <a:xfrm>
            <a:off x="2894856" y="4711601"/>
            <a:ext cx="7487990" cy="454819"/>
            <a:chOff x="0" y="0"/>
            <a:chExt cx="9983987" cy="606425"/>
          </a:xfrm>
        </p:grpSpPr>
        <p:sp>
          <p:nvSpPr>
            <p:cNvPr id="21" name="Freeform 21"/>
            <p:cNvSpPr/>
            <p:nvPr/>
          </p:nvSpPr>
          <p:spPr>
            <a:xfrm>
              <a:off x="0" y="0"/>
              <a:ext cx="9983987" cy="606425"/>
            </a:xfrm>
            <a:custGeom>
              <a:avLst/>
              <a:gdLst/>
              <a:ahLst/>
              <a:cxnLst/>
              <a:rect l="l" t="t" r="r" b="b"/>
              <a:pathLst>
                <a:path w="9983987" h="606425">
                  <a:moveTo>
                    <a:pt x="0" y="0"/>
                  </a:moveTo>
                  <a:lnTo>
                    <a:pt x="9983987" y="0"/>
                  </a:lnTo>
                  <a:lnTo>
                    <a:pt x="9983987" y="606425"/>
                  </a:lnTo>
                  <a:lnTo>
                    <a:pt x="0" y="606425"/>
                  </a:lnTo>
                  <a:close/>
                </a:path>
              </a:pathLst>
            </a:custGeom>
            <a:solidFill>
              <a:srgbClr val="000000">
                <a:alpha val="0"/>
              </a:srgbClr>
            </a:solidFill>
          </p:spPr>
          <p:txBody>
            <a:bodyPr/>
            <a:lstStyle/>
            <a:p>
              <a:endParaRPr lang="en-US"/>
            </a:p>
          </p:txBody>
        </p:sp>
        <p:sp>
          <p:nvSpPr>
            <p:cNvPr id="22" name="TextBox 22"/>
            <p:cNvSpPr txBox="1"/>
            <p:nvPr/>
          </p:nvSpPr>
          <p:spPr>
            <a:xfrm>
              <a:off x="0" y="-85725"/>
              <a:ext cx="9983987" cy="692150"/>
            </a:xfrm>
            <a:prstGeom prst="rect">
              <a:avLst/>
            </a:prstGeom>
          </p:spPr>
          <p:txBody>
            <a:bodyPr lIns="0" tIns="0" rIns="0" bIns="0" rtlCol="0" anchor="t"/>
            <a:lstStyle/>
            <a:p>
              <a:pPr algn="l">
                <a:lnSpc>
                  <a:spcPts val="3562"/>
                </a:lnSpc>
              </a:pPr>
              <a:r>
                <a:rPr lang="en-US" sz="2187">
                  <a:solidFill>
                    <a:srgbClr val="00002E"/>
                  </a:solidFill>
                  <a:latin typeface="PT Sans"/>
                  <a:ea typeface="PT Sans"/>
                  <a:cs typeface="PT Sans"/>
                  <a:sym typeface="PT Sans"/>
                </a:rPr>
                <a:t>Efficient data manipulation and handling</a:t>
              </a:r>
            </a:p>
          </p:txBody>
        </p:sp>
      </p:grpSp>
      <p:sp>
        <p:nvSpPr>
          <p:cNvPr id="23" name="Freeform 23" descr="preencoded.png"/>
          <p:cNvSpPr/>
          <p:nvPr/>
        </p:nvSpPr>
        <p:spPr>
          <a:xfrm>
            <a:off x="1047155" y="5544442"/>
            <a:ext cx="1421309" cy="1705570"/>
          </a:xfrm>
          <a:custGeom>
            <a:avLst/>
            <a:gdLst/>
            <a:ahLst/>
            <a:cxnLst/>
            <a:rect l="l" t="t" r="r" b="b"/>
            <a:pathLst>
              <a:path w="1421309" h="1705570">
                <a:moveTo>
                  <a:pt x="0" y="0"/>
                </a:moveTo>
                <a:lnTo>
                  <a:pt x="1421309" y="0"/>
                </a:lnTo>
                <a:lnTo>
                  <a:pt x="1421309" y="1705570"/>
                </a:lnTo>
                <a:lnTo>
                  <a:pt x="0" y="1705570"/>
                </a:lnTo>
                <a:lnTo>
                  <a:pt x="0" y="0"/>
                </a:lnTo>
                <a:close/>
              </a:path>
            </a:pathLst>
          </a:custGeom>
          <a:blipFill>
            <a:blip r:embed="rId7"/>
            <a:stretch>
              <a:fillRect t="-55" b="-55"/>
            </a:stretch>
          </a:blipFill>
        </p:spPr>
        <p:txBody>
          <a:bodyPr/>
          <a:lstStyle/>
          <a:p>
            <a:endParaRPr lang="en-US"/>
          </a:p>
        </p:txBody>
      </p:sp>
      <p:grpSp>
        <p:nvGrpSpPr>
          <p:cNvPr id="24" name="Group 24"/>
          <p:cNvGrpSpPr/>
          <p:nvPr/>
        </p:nvGrpSpPr>
        <p:grpSpPr>
          <a:xfrm>
            <a:off x="2894856" y="5828705"/>
            <a:ext cx="3344167" cy="417910"/>
            <a:chOff x="0" y="0"/>
            <a:chExt cx="4458890" cy="557213"/>
          </a:xfrm>
        </p:grpSpPr>
        <p:sp>
          <p:nvSpPr>
            <p:cNvPr id="25" name="Freeform 25"/>
            <p:cNvSpPr/>
            <p:nvPr/>
          </p:nvSpPr>
          <p:spPr>
            <a:xfrm>
              <a:off x="0" y="0"/>
              <a:ext cx="4458890" cy="557213"/>
            </a:xfrm>
            <a:custGeom>
              <a:avLst/>
              <a:gdLst/>
              <a:ahLst/>
              <a:cxnLst/>
              <a:rect l="l" t="t" r="r" b="b"/>
              <a:pathLst>
                <a:path w="4458890" h="557213">
                  <a:moveTo>
                    <a:pt x="0" y="0"/>
                  </a:moveTo>
                  <a:lnTo>
                    <a:pt x="4458890" y="0"/>
                  </a:lnTo>
                  <a:lnTo>
                    <a:pt x="4458890" y="557213"/>
                  </a:lnTo>
                  <a:lnTo>
                    <a:pt x="0" y="557213"/>
                  </a:lnTo>
                  <a:close/>
                </a:path>
              </a:pathLst>
            </a:custGeom>
            <a:solidFill>
              <a:srgbClr val="000000">
                <a:alpha val="0"/>
              </a:srgbClr>
            </a:solidFill>
          </p:spPr>
          <p:txBody>
            <a:bodyPr/>
            <a:lstStyle/>
            <a:p>
              <a:endParaRPr lang="en-US"/>
            </a:p>
          </p:txBody>
        </p:sp>
        <p:sp>
          <p:nvSpPr>
            <p:cNvPr id="26" name="TextBox 26"/>
            <p:cNvSpPr txBox="1"/>
            <p:nvPr/>
          </p:nvSpPr>
          <p:spPr>
            <a:xfrm>
              <a:off x="0" y="-9525"/>
              <a:ext cx="4458890" cy="566738"/>
            </a:xfrm>
            <a:prstGeom prst="rect">
              <a:avLst/>
            </a:prstGeom>
          </p:spPr>
          <p:txBody>
            <a:bodyPr lIns="0" tIns="0" rIns="0" bIns="0" rtlCol="0" anchor="t"/>
            <a:lstStyle/>
            <a:p>
              <a:pPr algn="l">
                <a:lnSpc>
                  <a:spcPts val="3249"/>
                </a:lnSpc>
              </a:pPr>
              <a:r>
                <a:rPr lang="en-US" sz="2625" b="1">
                  <a:solidFill>
                    <a:srgbClr val="00002E"/>
                  </a:solidFill>
                  <a:latin typeface="Nunito Bold"/>
                  <a:ea typeface="Nunito Bold"/>
                  <a:cs typeface="Nunito Bold"/>
                  <a:sym typeface="Nunito Bold"/>
                </a:rPr>
                <a:t>matplotlib &amp; seaborn</a:t>
              </a:r>
            </a:p>
          </p:txBody>
        </p:sp>
      </p:grpSp>
      <p:grpSp>
        <p:nvGrpSpPr>
          <p:cNvPr id="27" name="Group 27"/>
          <p:cNvGrpSpPr/>
          <p:nvPr/>
        </p:nvGrpSpPr>
        <p:grpSpPr>
          <a:xfrm>
            <a:off x="2894856" y="6417171"/>
            <a:ext cx="7487990" cy="454819"/>
            <a:chOff x="0" y="0"/>
            <a:chExt cx="9983987" cy="606425"/>
          </a:xfrm>
        </p:grpSpPr>
        <p:sp>
          <p:nvSpPr>
            <p:cNvPr id="28" name="Freeform 28"/>
            <p:cNvSpPr/>
            <p:nvPr/>
          </p:nvSpPr>
          <p:spPr>
            <a:xfrm>
              <a:off x="0" y="0"/>
              <a:ext cx="9983987" cy="606425"/>
            </a:xfrm>
            <a:custGeom>
              <a:avLst/>
              <a:gdLst/>
              <a:ahLst/>
              <a:cxnLst/>
              <a:rect l="l" t="t" r="r" b="b"/>
              <a:pathLst>
                <a:path w="9983987" h="606425">
                  <a:moveTo>
                    <a:pt x="0" y="0"/>
                  </a:moveTo>
                  <a:lnTo>
                    <a:pt x="9983987" y="0"/>
                  </a:lnTo>
                  <a:lnTo>
                    <a:pt x="9983987" y="606425"/>
                  </a:lnTo>
                  <a:lnTo>
                    <a:pt x="0" y="606425"/>
                  </a:lnTo>
                  <a:close/>
                </a:path>
              </a:pathLst>
            </a:custGeom>
            <a:solidFill>
              <a:srgbClr val="000000">
                <a:alpha val="0"/>
              </a:srgbClr>
            </a:solidFill>
          </p:spPr>
          <p:txBody>
            <a:bodyPr/>
            <a:lstStyle/>
            <a:p>
              <a:endParaRPr lang="en-US"/>
            </a:p>
          </p:txBody>
        </p:sp>
        <p:sp>
          <p:nvSpPr>
            <p:cNvPr id="29" name="TextBox 29"/>
            <p:cNvSpPr txBox="1"/>
            <p:nvPr/>
          </p:nvSpPr>
          <p:spPr>
            <a:xfrm>
              <a:off x="0" y="-85725"/>
              <a:ext cx="9983987" cy="692150"/>
            </a:xfrm>
            <a:prstGeom prst="rect">
              <a:avLst/>
            </a:prstGeom>
          </p:spPr>
          <p:txBody>
            <a:bodyPr lIns="0" tIns="0" rIns="0" bIns="0" rtlCol="0" anchor="t"/>
            <a:lstStyle/>
            <a:p>
              <a:pPr algn="l">
                <a:lnSpc>
                  <a:spcPts val="3562"/>
                </a:lnSpc>
              </a:pPr>
              <a:r>
                <a:rPr lang="en-US" sz="2187">
                  <a:solidFill>
                    <a:srgbClr val="00002E"/>
                  </a:solidFill>
                  <a:latin typeface="PT Sans"/>
                  <a:ea typeface="PT Sans"/>
                  <a:cs typeface="PT Sans"/>
                  <a:sym typeface="PT Sans"/>
                </a:rPr>
                <a:t>Used for creating visualizations and plots</a:t>
              </a:r>
            </a:p>
          </p:txBody>
        </p:sp>
      </p:grpSp>
      <p:sp>
        <p:nvSpPr>
          <p:cNvPr id="30" name="Freeform 30" descr="preencoded.png"/>
          <p:cNvSpPr/>
          <p:nvPr/>
        </p:nvSpPr>
        <p:spPr>
          <a:xfrm>
            <a:off x="1047155" y="7250014"/>
            <a:ext cx="1421309" cy="2166045"/>
          </a:xfrm>
          <a:custGeom>
            <a:avLst/>
            <a:gdLst/>
            <a:ahLst/>
            <a:cxnLst/>
            <a:rect l="l" t="t" r="r" b="b"/>
            <a:pathLst>
              <a:path w="1421309" h="2166045">
                <a:moveTo>
                  <a:pt x="0" y="0"/>
                </a:moveTo>
                <a:lnTo>
                  <a:pt x="1421309" y="0"/>
                </a:lnTo>
                <a:lnTo>
                  <a:pt x="1421309" y="2166045"/>
                </a:lnTo>
                <a:lnTo>
                  <a:pt x="0" y="2166045"/>
                </a:lnTo>
                <a:lnTo>
                  <a:pt x="0" y="0"/>
                </a:lnTo>
                <a:close/>
              </a:path>
            </a:pathLst>
          </a:custGeom>
          <a:blipFill>
            <a:blip r:embed="rId8"/>
            <a:stretch>
              <a:fillRect l="-16" r="-16"/>
            </a:stretch>
          </a:blipFill>
        </p:spPr>
        <p:txBody>
          <a:bodyPr/>
          <a:lstStyle/>
          <a:p>
            <a:endParaRPr lang="en-US"/>
          </a:p>
        </p:txBody>
      </p:sp>
      <p:grpSp>
        <p:nvGrpSpPr>
          <p:cNvPr id="31" name="Group 31"/>
          <p:cNvGrpSpPr/>
          <p:nvPr/>
        </p:nvGrpSpPr>
        <p:grpSpPr>
          <a:xfrm>
            <a:off x="2894856" y="7534275"/>
            <a:ext cx="3344167" cy="417910"/>
            <a:chOff x="0" y="0"/>
            <a:chExt cx="4458890" cy="557213"/>
          </a:xfrm>
        </p:grpSpPr>
        <p:sp>
          <p:nvSpPr>
            <p:cNvPr id="32" name="Freeform 32"/>
            <p:cNvSpPr/>
            <p:nvPr/>
          </p:nvSpPr>
          <p:spPr>
            <a:xfrm>
              <a:off x="0" y="0"/>
              <a:ext cx="4458890" cy="557213"/>
            </a:xfrm>
            <a:custGeom>
              <a:avLst/>
              <a:gdLst/>
              <a:ahLst/>
              <a:cxnLst/>
              <a:rect l="l" t="t" r="r" b="b"/>
              <a:pathLst>
                <a:path w="4458890" h="557213">
                  <a:moveTo>
                    <a:pt x="0" y="0"/>
                  </a:moveTo>
                  <a:lnTo>
                    <a:pt x="4458890" y="0"/>
                  </a:lnTo>
                  <a:lnTo>
                    <a:pt x="4458890" y="557213"/>
                  </a:lnTo>
                  <a:lnTo>
                    <a:pt x="0" y="557213"/>
                  </a:lnTo>
                  <a:close/>
                </a:path>
              </a:pathLst>
            </a:custGeom>
            <a:solidFill>
              <a:srgbClr val="000000">
                <a:alpha val="0"/>
              </a:srgbClr>
            </a:solidFill>
          </p:spPr>
          <p:txBody>
            <a:bodyPr/>
            <a:lstStyle/>
            <a:p>
              <a:endParaRPr lang="en-US"/>
            </a:p>
          </p:txBody>
        </p:sp>
        <p:sp>
          <p:nvSpPr>
            <p:cNvPr id="33" name="TextBox 33"/>
            <p:cNvSpPr txBox="1"/>
            <p:nvPr/>
          </p:nvSpPr>
          <p:spPr>
            <a:xfrm>
              <a:off x="0" y="-9525"/>
              <a:ext cx="4458890" cy="566738"/>
            </a:xfrm>
            <a:prstGeom prst="rect">
              <a:avLst/>
            </a:prstGeom>
          </p:spPr>
          <p:txBody>
            <a:bodyPr lIns="0" tIns="0" rIns="0" bIns="0" rtlCol="0" anchor="t"/>
            <a:lstStyle/>
            <a:p>
              <a:pPr algn="l">
                <a:lnSpc>
                  <a:spcPts val="3249"/>
                </a:lnSpc>
              </a:pPr>
              <a:r>
                <a:rPr lang="en-US" sz="2625" b="1">
                  <a:solidFill>
                    <a:srgbClr val="00002E"/>
                  </a:solidFill>
                  <a:latin typeface="Nunito Bold"/>
                  <a:ea typeface="Nunito Bold"/>
                  <a:cs typeface="Nunito Bold"/>
                  <a:sym typeface="Nunito Bold"/>
                </a:rPr>
                <a:t>Other Libraries</a:t>
              </a:r>
            </a:p>
          </p:txBody>
        </p:sp>
      </p:grpSp>
      <p:grpSp>
        <p:nvGrpSpPr>
          <p:cNvPr id="34" name="Group 34"/>
          <p:cNvGrpSpPr/>
          <p:nvPr/>
        </p:nvGrpSpPr>
        <p:grpSpPr>
          <a:xfrm>
            <a:off x="2894856" y="8122741"/>
            <a:ext cx="7487990" cy="454819"/>
            <a:chOff x="0" y="0"/>
            <a:chExt cx="9983987" cy="606425"/>
          </a:xfrm>
        </p:grpSpPr>
        <p:sp>
          <p:nvSpPr>
            <p:cNvPr id="35" name="Freeform 35"/>
            <p:cNvSpPr/>
            <p:nvPr/>
          </p:nvSpPr>
          <p:spPr>
            <a:xfrm>
              <a:off x="0" y="0"/>
              <a:ext cx="9983987" cy="606425"/>
            </a:xfrm>
            <a:custGeom>
              <a:avLst/>
              <a:gdLst/>
              <a:ahLst/>
              <a:cxnLst/>
              <a:rect l="l" t="t" r="r" b="b"/>
              <a:pathLst>
                <a:path w="9983987" h="606425">
                  <a:moveTo>
                    <a:pt x="0" y="0"/>
                  </a:moveTo>
                  <a:lnTo>
                    <a:pt x="9983987" y="0"/>
                  </a:lnTo>
                  <a:lnTo>
                    <a:pt x="9983987" y="606425"/>
                  </a:lnTo>
                  <a:lnTo>
                    <a:pt x="0" y="606425"/>
                  </a:lnTo>
                  <a:close/>
                </a:path>
              </a:pathLst>
            </a:custGeom>
            <a:solidFill>
              <a:srgbClr val="000000">
                <a:alpha val="0"/>
              </a:srgbClr>
            </a:solidFill>
          </p:spPr>
          <p:txBody>
            <a:bodyPr/>
            <a:lstStyle/>
            <a:p>
              <a:endParaRPr lang="en-US"/>
            </a:p>
          </p:txBody>
        </p:sp>
        <p:sp>
          <p:nvSpPr>
            <p:cNvPr id="36" name="TextBox 36"/>
            <p:cNvSpPr txBox="1"/>
            <p:nvPr/>
          </p:nvSpPr>
          <p:spPr>
            <a:xfrm>
              <a:off x="0" y="-85725"/>
              <a:ext cx="9983987" cy="692150"/>
            </a:xfrm>
            <a:prstGeom prst="rect">
              <a:avLst/>
            </a:prstGeom>
          </p:spPr>
          <p:txBody>
            <a:bodyPr lIns="0" tIns="0" rIns="0" bIns="0" rtlCol="0" anchor="t"/>
            <a:lstStyle/>
            <a:p>
              <a:pPr marL="329902" lvl="1" indent="-164951" algn="l">
                <a:lnSpc>
                  <a:spcPts val="3562"/>
                </a:lnSpc>
                <a:buFont typeface="Arial"/>
                <a:buChar char="•"/>
              </a:pPr>
              <a:r>
                <a:rPr lang="en-US" sz="2187">
                  <a:solidFill>
                    <a:srgbClr val="00002E"/>
                  </a:solidFill>
                  <a:latin typeface="PT Sans"/>
                  <a:ea typeface="PT Sans"/>
                  <a:cs typeface="PT Sans"/>
                  <a:sym typeface="PT Sans"/>
                </a:rPr>
                <a:t>collections.Counter for frequency counting</a:t>
              </a:r>
            </a:p>
          </p:txBody>
        </p:sp>
      </p:grpSp>
      <p:grpSp>
        <p:nvGrpSpPr>
          <p:cNvPr id="37" name="Group 37"/>
          <p:cNvGrpSpPr/>
          <p:nvPr/>
        </p:nvGrpSpPr>
        <p:grpSpPr>
          <a:xfrm>
            <a:off x="2894856" y="8676978"/>
            <a:ext cx="7487990" cy="454819"/>
            <a:chOff x="0" y="0"/>
            <a:chExt cx="9983987" cy="606425"/>
          </a:xfrm>
        </p:grpSpPr>
        <p:sp>
          <p:nvSpPr>
            <p:cNvPr id="38" name="Freeform 38"/>
            <p:cNvSpPr/>
            <p:nvPr/>
          </p:nvSpPr>
          <p:spPr>
            <a:xfrm>
              <a:off x="0" y="0"/>
              <a:ext cx="9983987" cy="606425"/>
            </a:xfrm>
            <a:custGeom>
              <a:avLst/>
              <a:gdLst/>
              <a:ahLst/>
              <a:cxnLst/>
              <a:rect l="l" t="t" r="r" b="b"/>
              <a:pathLst>
                <a:path w="9983987" h="606425">
                  <a:moveTo>
                    <a:pt x="0" y="0"/>
                  </a:moveTo>
                  <a:lnTo>
                    <a:pt x="9983987" y="0"/>
                  </a:lnTo>
                  <a:lnTo>
                    <a:pt x="9983987" y="606425"/>
                  </a:lnTo>
                  <a:lnTo>
                    <a:pt x="0" y="606425"/>
                  </a:lnTo>
                  <a:close/>
                </a:path>
              </a:pathLst>
            </a:custGeom>
            <a:solidFill>
              <a:srgbClr val="000000">
                <a:alpha val="0"/>
              </a:srgbClr>
            </a:solidFill>
          </p:spPr>
          <p:txBody>
            <a:bodyPr/>
            <a:lstStyle/>
            <a:p>
              <a:endParaRPr lang="en-US"/>
            </a:p>
          </p:txBody>
        </p:sp>
        <p:sp>
          <p:nvSpPr>
            <p:cNvPr id="39" name="TextBox 39"/>
            <p:cNvSpPr txBox="1"/>
            <p:nvPr/>
          </p:nvSpPr>
          <p:spPr>
            <a:xfrm>
              <a:off x="0" y="-85725"/>
              <a:ext cx="9983987" cy="692150"/>
            </a:xfrm>
            <a:prstGeom prst="rect">
              <a:avLst/>
            </a:prstGeom>
          </p:spPr>
          <p:txBody>
            <a:bodyPr lIns="0" tIns="0" rIns="0" bIns="0" rtlCol="0" anchor="t"/>
            <a:lstStyle/>
            <a:p>
              <a:pPr marL="329902" lvl="1" indent="-164951" algn="l">
                <a:lnSpc>
                  <a:spcPts val="3562"/>
                </a:lnSpc>
                <a:buFont typeface="Arial"/>
                <a:buChar char="•"/>
              </a:pPr>
              <a:r>
                <a:rPr lang="en-US" sz="2187">
                  <a:solidFill>
                    <a:srgbClr val="00002E"/>
                  </a:solidFill>
                  <a:latin typeface="PT Sans"/>
                  <a:ea typeface="PT Sans"/>
                  <a:cs typeface="PT Sans"/>
                  <a:sym typeface="PT Sans"/>
                </a:rPr>
                <a:t>Regular Expressions for text cleaning</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241660" y="13283"/>
            <a:ext cx="18288000" cy="10287000"/>
            <a:chOff x="-12725905" y="-998213"/>
            <a:chExt cx="24384000" cy="13716000"/>
          </a:xfrm>
        </p:grpSpPr>
        <p:sp>
          <p:nvSpPr>
            <p:cNvPr id="4" name="Freeform 4"/>
            <p:cNvSpPr/>
            <p:nvPr/>
          </p:nvSpPr>
          <p:spPr>
            <a:xfrm>
              <a:off x="-12725905" y="-998213"/>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3F3FF">
                <a:alpha val="56078"/>
              </a:srgbClr>
            </a:solidFill>
          </p:spPr>
          <p:txBody>
            <a:bodyPr/>
            <a:lstStyle/>
            <a:p>
              <a:endParaRPr lang="en-US" dirty="0"/>
            </a:p>
          </p:txBody>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grpSp>
        <p:nvGrpSpPr>
          <p:cNvPr id="6" name="Group 6"/>
          <p:cNvGrpSpPr/>
          <p:nvPr/>
        </p:nvGrpSpPr>
        <p:grpSpPr>
          <a:xfrm>
            <a:off x="7533767" y="850036"/>
            <a:ext cx="9354145" cy="1132205"/>
            <a:chOff x="0" y="0"/>
            <a:chExt cx="12472193" cy="1509607"/>
          </a:xfrm>
        </p:grpSpPr>
        <p:sp>
          <p:nvSpPr>
            <p:cNvPr id="7" name="Freeform 7"/>
            <p:cNvSpPr/>
            <p:nvPr/>
          </p:nvSpPr>
          <p:spPr>
            <a:xfrm>
              <a:off x="0" y="0"/>
              <a:ext cx="12472193" cy="1509607"/>
            </a:xfrm>
            <a:custGeom>
              <a:avLst/>
              <a:gdLst/>
              <a:ahLst/>
              <a:cxnLst/>
              <a:rect l="l" t="t" r="r" b="b"/>
              <a:pathLst>
                <a:path w="12472193" h="1509607">
                  <a:moveTo>
                    <a:pt x="0" y="0"/>
                  </a:moveTo>
                  <a:lnTo>
                    <a:pt x="12472193" y="0"/>
                  </a:lnTo>
                  <a:lnTo>
                    <a:pt x="12472193" y="1509607"/>
                  </a:lnTo>
                  <a:lnTo>
                    <a:pt x="0" y="1509607"/>
                  </a:lnTo>
                  <a:close/>
                </a:path>
              </a:pathLst>
            </a:custGeom>
            <a:solidFill>
              <a:srgbClr val="000000">
                <a:alpha val="0"/>
              </a:srgbClr>
            </a:solidFill>
          </p:spPr>
          <p:txBody>
            <a:bodyPr/>
            <a:lstStyle/>
            <a:p>
              <a:endParaRPr lang="en-US"/>
            </a:p>
          </p:txBody>
        </p:sp>
        <p:sp>
          <p:nvSpPr>
            <p:cNvPr id="8" name="TextBox 8"/>
            <p:cNvSpPr txBox="1"/>
            <p:nvPr/>
          </p:nvSpPr>
          <p:spPr>
            <a:xfrm>
              <a:off x="0" y="-28575"/>
              <a:ext cx="12472193" cy="1538182"/>
            </a:xfrm>
            <a:prstGeom prst="rect">
              <a:avLst/>
            </a:prstGeom>
          </p:spPr>
          <p:txBody>
            <a:bodyPr lIns="0" tIns="0" rIns="0" bIns="0" rtlCol="0" anchor="t"/>
            <a:lstStyle/>
            <a:p>
              <a:pPr algn="l">
                <a:lnSpc>
                  <a:spcPts val="6875"/>
                </a:lnSpc>
              </a:pPr>
              <a:r>
                <a:rPr lang="en-US" sz="5500" b="1">
                  <a:solidFill>
                    <a:srgbClr val="00002E"/>
                  </a:solidFill>
                  <a:latin typeface="Nunito Bold"/>
                  <a:ea typeface="Nunito Bold"/>
                  <a:cs typeface="Nunito Bold"/>
                  <a:sym typeface="Nunito Bold"/>
                </a:rPr>
                <a:t>Individual Contributions</a:t>
              </a:r>
            </a:p>
          </p:txBody>
        </p:sp>
      </p:grpSp>
      <p:grpSp>
        <p:nvGrpSpPr>
          <p:cNvPr id="9" name="Group 9"/>
          <p:cNvGrpSpPr/>
          <p:nvPr/>
        </p:nvGrpSpPr>
        <p:grpSpPr>
          <a:xfrm>
            <a:off x="8877449" y="2610891"/>
            <a:ext cx="3520231" cy="439936"/>
            <a:chOff x="0" y="0"/>
            <a:chExt cx="4693642" cy="586582"/>
          </a:xfrm>
        </p:grpSpPr>
        <p:sp>
          <p:nvSpPr>
            <p:cNvPr id="10" name="Freeform 10"/>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txBody>
            <a:bodyPr/>
            <a:lstStyle/>
            <a:p>
              <a:endParaRPr lang="en-US"/>
            </a:p>
          </p:txBody>
        </p:sp>
        <p:sp>
          <p:nvSpPr>
            <p:cNvPr id="11" name="TextBox 11"/>
            <p:cNvSpPr txBox="1"/>
            <p:nvPr/>
          </p:nvSpPr>
          <p:spPr>
            <a:xfrm>
              <a:off x="0" y="-19050"/>
              <a:ext cx="4693642" cy="605632"/>
            </a:xfrm>
            <a:prstGeom prst="rect">
              <a:avLst/>
            </a:prstGeom>
          </p:spPr>
          <p:txBody>
            <a:bodyPr lIns="0" tIns="0" rIns="0" bIns="0" rtlCol="0" anchor="t"/>
            <a:lstStyle/>
            <a:p>
              <a:pPr algn="l">
                <a:lnSpc>
                  <a:spcPts val="3437"/>
                </a:lnSpc>
              </a:pPr>
              <a:r>
                <a:rPr lang="en-US" sz="2750" b="1">
                  <a:solidFill>
                    <a:srgbClr val="00002E"/>
                  </a:solidFill>
                  <a:latin typeface="Nunito Bold"/>
                  <a:ea typeface="Nunito Bold"/>
                  <a:cs typeface="Nunito Bold"/>
                  <a:sym typeface="Nunito Bold"/>
                </a:rPr>
                <a:t>Harsh Hirawat</a:t>
              </a:r>
            </a:p>
          </p:txBody>
        </p:sp>
      </p:grpSp>
      <p:grpSp>
        <p:nvGrpSpPr>
          <p:cNvPr id="12" name="Group 12"/>
          <p:cNvGrpSpPr/>
          <p:nvPr/>
        </p:nvGrpSpPr>
        <p:grpSpPr>
          <a:xfrm>
            <a:off x="8877449" y="3230315"/>
            <a:ext cx="8363396" cy="478780"/>
            <a:chOff x="0" y="0"/>
            <a:chExt cx="11151195" cy="638373"/>
          </a:xfrm>
        </p:grpSpPr>
        <p:sp>
          <p:nvSpPr>
            <p:cNvPr id="13" name="Freeform 13"/>
            <p:cNvSpPr/>
            <p:nvPr/>
          </p:nvSpPr>
          <p:spPr>
            <a:xfrm>
              <a:off x="0" y="0"/>
              <a:ext cx="11151195" cy="638373"/>
            </a:xfrm>
            <a:custGeom>
              <a:avLst/>
              <a:gdLst/>
              <a:ahLst/>
              <a:cxnLst/>
              <a:rect l="l" t="t" r="r" b="b"/>
              <a:pathLst>
                <a:path w="11151195" h="638373">
                  <a:moveTo>
                    <a:pt x="0" y="0"/>
                  </a:moveTo>
                  <a:lnTo>
                    <a:pt x="11151195" y="0"/>
                  </a:lnTo>
                  <a:lnTo>
                    <a:pt x="11151195" y="638373"/>
                  </a:lnTo>
                  <a:lnTo>
                    <a:pt x="0" y="638373"/>
                  </a:lnTo>
                  <a:close/>
                </a:path>
              </a:pathLst>
            </a:custGeom>
            <a:solidFill>
              <a:srgbClr val="000000">
                <a:alpha val="0"/>
              </a:srgbClr>
            </a:solidFill>
          </p:spPr>
          <p:txBody>
            <a:bodyPr/>
            <a:lstStyle/>
            <a:p>
              <a:endParaRPr lang="en-US"/>
            </a:p>
          </p:txBody>
        </p:sp>
        <p:sp>
          <p:nvSpPr>
            <p:cNvPr id="14" name="TextBox 14"/>
            <p:cNvSpPr txBox="1"/>
            <p:nvPr/>
          </p:nvSpPr>
          <p:spPr>
            <a:xfrm>
              <a:off x="0" y="-95250"/>
              <a:ext cx="11151195" cy="733623"/>
            </a:xfrm>
            <a:prstGeom prst="rect">
              <a:avLst/>
            </a:prstGeom>
          </p:spPr>
          <p:txBody>
            <a:bodyPr lIns="0" tIns="0" rIns="0" bIns="0" rtlCol="0" anchor="t"/>
            <a:lstStyle/>
            <a:p>
              <a:pPr algn="l">
                <a:lnSpc>
                  <a:spcPts val="3750"/>
                </a:lnSpc>
              </a:pPr>
              <a:r>
                <a:rPr lang="en-US" sz="2312">
                  <a:solidFill>
                    <a:srgbClr val="00002E"/>
                  </a:solidFill>
                  <a:latin typeface="PT Sans"/>
                  <a:ea typeface="PT Sans"/>
                  <a:cs typeface="PT Sans"/>
                  <a:sym typeface="PT Sans"/>
                </a:rPr>
                <a:t>Preprocessing, tokenization, frequency analysis</a:t>
              </a:r>
            </a:p>
          </p:txBody>
        </p:sp>
      </p:grpSp>
      <p:grpSp>
        <p:nvGrpSpPr>
          <p:cNvPr id="15" name="Group 15"/>
          <p:cNvGrpSpPr/>
          <p:nvPr/>
        </p:nvGrpSpPr>
        <p:grpSpPr>
          <a:xfrm>
            <a:off x="8843864" y="4333689"/>
            <a:ext cx="3520231" cy="439936"/>
            <a:chOff x="0" y="0"/>
            <a:chExt cx="4693642" cy="586582"/>
          </a:xfrm>
        </p:grpSpPr>
        <p:sp>
          <p:nvSpPr>
            <p:cNvPr id="16" name="Freeform 16"/>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txBody>
            <a:bodyPr/>
            <a:lstStyle/>
            <a:p>
              <a:endParaRPr lang="en-US"/>
            </a:p>
          </p:txBody>
        </p:sp>
        <p:sp>
          <p:nvSpPr>
            <p:cNvPr id="17" name="TextBox 17"/>
            <p:cNvSpPr txBox="1"/>
            <p:nvPr/>
          </p:nvSpPr>
          <p:spPr>
            <a:xfrm>
              <a:off x="0" y="-19050"/>
              <a:ext cx="4693642" cy="605632"/>
            </a:xfrm>
            <a:prstGeom prst="rect">
              <a:avLst/>
            </a:prstGeom>
          </p:spPr>
          <p:txBody>
            <a:bodyPr lIns="0" tIns="0" rIns="0" bIns="0" rtlCol="0" anchor="t"/>
            <a:lstStyle/>
            <a:p>
              <a:pPr algn="l">
                <a:lnSpc>
                  <a:spcPts val="3437"/>
                </a:lnSpc>
              </a:pPr>
              <a:r>
                <a:rPr lang="en-US" sz="2750" b="1">
                  <a:solidFill>
                    <a:srgbClr val="00002E"/>
                  </a:solidFill>
                  <a:latin typeface="Nunito Bold"/>
                  <a:ea typeface="Nunito Bold"/>
                  <a:cs typeface="Nunito Bold"/>
                  <a:sym typeface="Nunito Bold"/>
                </a:rPr>
                <a:t>Deepak Pathik</a:t>
              </a:r>
            </a:p>
          </p:txBody>
        </p:sp>
      </p:grpSp>
      <p:grpSp>
        <p:nvGrpSpPr>
          <p:cNvPr id="18" name="Group 18"/>
          <p:cNvGrpSpPr/>
          <p:nvPr/>
        </p:nvGrpSpPr>
        <p:grpSpPr>
          <a:xfrm>
            <a:off x="8843864" y="4953112"/>
            <a:ext cx="8363396" cy="478780"/>
            <a:chOff x="0" y="0"/>
            <a:chExt cx="11151195" cy="638373"/>
          </a:xfrm>
        </p:grpSpPr>
        <p:sp>
          <p:nvSpPr>
            <p:cNvPr id="19" name="Freeform 19"/>
            <p:cNvSpPr/>
            <p:nvPr/>
          </p:nvSpPr>
          <p:spPr>
            <a:xfrm>
              <a:off x="0" y="0"/>
              <a:ext cx="11151195" cy="638373"/>
            </a:xfrm>
            <a:custGeom>
              <a:avLst/>
              <a:gdLst/>
              <a:ahLst/>
              <a:cxnLst/>
              <a:rect l="l" t="t" r="r" b="b"/>
              <a:pathLst>
                <a:path w="11151195" h="638373">
                  <a:moveTo>
                    <a:pt x="0" y="0"/>
                  </a:moveTo>
                  <a:lnTo>
                    <a:pt x="11151195" y="0"/>
                  </a:lnTo>
                  <a:lnTo>
                    <a:pt x="11151195" y="638373"/>
                  </a:lnTo>
                  <a:lnTo>
                    <a:pt x="0" y="638373"/>
                  </a:lnTo>
                  <a:close/>
                </a:path>
              </a:pathLst>
            </a:custGeom>
            <a:solidFill>
              <a:srgbClr val="000000">
                <a:alpha val="0"/>
              </a:srgbClr>
            </a:solidFill>
          </p:spPr>
          <p:txBody>
            <a:bodyPr/>
            <a:lstStyle/>
            <a:p>
              <a:endParaRPr lang="en-US"/>
            </a:p>
          </p:txBody>
        </p:sp>
        <p:sp>
          <p:nvSpPr>
            <p:cNvPr id="20" name="TextBox 20"/>
            <p:cNvSpPr txBox="1"/>
            <p:nvPr/>
          </p:nvSpPr>
          <p:spPr>
            <a:xfrm>
              <a:off x="0" y="-95250"/>
              <a:ext cx="11151195" cy="733623"/>
            </a:xfrm>
            <a:prstGeom prst="rect">
              <a:avLst/>
            </a:prstGeom>
          </p:spPr>
          <p:txBody>
            <a:bodyPr lIns="0" tIns="0" rIns="0" bIns="0" rtlCol="0" anchor="t"/>
            <a:lstStyle/>
            <a:p>
              <a:pPr algn="l">
                <a:lnSpc>
                  <a:spcPts val="3750"/>
                </a:lnSpc>
              </a:pPr>
              <a:r>
                <a:rPr lang="en-US" sz="2312">
                  <a:solidFill>
                    <a:srgbClr val="00002E"/>
                  </a:solidFill>
                  <a:latin typeface="PT Sans"/>
                  <a:ea typeface="PT Sans"/>
                  <a:cs typeface="PT Sans"/>
                  <a:sym typeface="PT Sans"/>
                </a:rPr>
                <a:t>Zipf's Law computations, log-log visualization</a:t>
              </a:r>
            </a:p>
          </p:txBody>
        </p:sp>
      </p:grpSp>
      <p:grpSp>
        <p:nvGrpSpPr>
          <p:cNvPr id="21" name="Group 21"/>
          <p:cNvGrpSpPr/>
          <p:nvPr/>
        </p:nvGrpSpPr>
        <p:grpSpPr>
          <a:xfrm>
            <a:off x="8833855" y="6060542"/>
            <a:ext cx="3520231" cy="561340"/>
            <a:chOff x="0" y="0"/>
            <a:chExt cx="4693642" cy="748453"/>
          </a:xfrm>
        </p:grpSpPr>
        <p:sp>
          <p:nvSpPr>
            <p:cNvPr id="22" name="Freeform 22"/>
            <p:cNvSpPr/>
            <p:nvPr/>
          </p:nvSpPr>
          <p:spPr>
            <a:xfrm>
              <a:off x="0" y="0"/>
              <a:ext cx="4693642" cy="748453"/>
            </a:xfrm>
            <a:custGeom>
              <a:avLst/>
              <a:gdLst/>
              <a:ahLst/>
              <a:cxnLst/>
              <a:rect l="l" t="t" r="r" b="b"/>
              <a:pathLst>
                <a:path w="4693642" h="748453">
                  <a:moveTo>
                    <a:pt x="0" y="0"/>
                  </a:moveTo>
                  <a:lnTo>
                    <a:pt x="4693642" y="0"/>
                  </a:lnTo>
                  <a:lnTo>
                    <a:pt x="4693642" y="748453"/>
                  </a:lnTo>
                  <a:lnTo>
                    <a:pt x="0" y="748453"/>
                  </a:lnTo>
                  <a:close/>
                </a:path>
              </a:pathLst>
            </a:custGeom>
            <a:solidFill>
              <a:srgbClr val="000000">
                <a:alpha val="0"/>
              </a:srgbClr>
            </a:solidFill>
          </p:spPr>
          <p:txBody>
            <a:bodyPr/>
            <a:lstStyle/>
            <a:p>
              <a:endParaRPr lang="en-US"/>
            </a:p>
          </p:txBody>
        </p:sp>
        <p:sp>
          <p:nvSpPr>
            <p:cNvPr id="23" name="TextBox 23"/>
            <p:cNvSpPr txBox="1"/>
            <p:nvPr/>
          </p:nvSpPr>
          <p:spPr>
            <a:xfrm>
              <a:off x="0" y="-19050"/>
              <a:ext cx="4693642" cy="767503"/>
            </a:xfrm>
            <a:prstGeom prst="rect">
              <a:avLst/>
            </a:prstGeom>
          </p:spPr>
          <p:txBody>
            <a:bodyPr lIns="0" tIns="0" rIns="0" bIns="0" rtlCol="0" anchor="t"/>
            <a:lstStyle/>
            <a:p>
              <a:pPr algn="l">
                <a:lnSpc>
                  <a:spcPts val="3437"/>
                </a:lnSpc>
              </a:pPr>
              <a:r>
                <a:rPr lang="en-US" sz="2750" b="1">
                  <a:solidFill>
                    <a:srgbClr val="00002E"/>
                  </a:solidFill>
                  <a:latin typeface="Nunito Bold"/>
                  <a:ea typeface="Nunito Bold"/>
                  <a:cs typeface="Nunito Bold"/>
                  <a:sym typeface="Nunito Bold"/>
                </a:rPr>
                <a:t>Harshit Singh</a:t>
              </a:r>
            </a:p>
          </p:txBody>
        </p:sp>
      </p:grpSp>
      <p:grpSp>
        <p:nvGrpSpPr>
          <p:cNvPr id="24" name="Group 24"/>
          <p:cNvGrpSpPr/>
          <p:nvPr/>
        </p:nvGrpSpPr>
        <p:grpSpPr>
          <a:xfrm>
            <a:off x="8831027" y="6500478"/>
            <a:ext cx="8363396" cy="478780"/>
            <a:chOff x="0" y="0"/>
            <a:chExt cx="11151195" cy="638373"/>
          </a:xfrm>
        </p:grpSpPr>
        <p:sp>
          <p:nvSpPr>
            <p:cNvPr id="25" name="Freeform 25"/>
            <p:cNvSpPr/>
            <p:nvPr/>
          </p:nvSpPr>
          <p:spPr>
            <a:xfrm>
              <a:off x="0" y="0"/>
              <a:ext cx="11151195" cy="638373"/>
            </a:xfrm>
            <a:custGeom>
              <a:avLst/>
              <a:gdLst/>
              <a:ahLst/>
              <a:cxnLst/>
              <a:rect l="l" t="t" r="r" b="b"/>
              <a:pathLst>
                <a:path w="11151195" h="638373">
                  <a:moveTo>
                    <a:pt x="0" y="0"/>
                  </a:moveTo>
                  <a:lnTo>
                    <a:pt x="11151195" y="0"/>
                  </a:lnTo>
                  <a:lnTo>
                    <a:pt x="11151195" y="638373"/>
                  </a:lnTo>
                  <a:lnTo>
                    <a:pt x="0" y="638373"/>
                  </a:lnTo>
                  <a:close/>
                </a:path>
              </a:pathLst>
            </a:custGeom>
            <a:solidFill>
              <a:srgbClr val="000000">
                <a:alpha val="0"/>
              </a:srgbClr>
            </a:solidFill>
          </p:spPr>
          <p:txBody>
            <a:bodyPr/>
            <a:lstStyle/>
            <a:p>
              <a:endParaRPr lang="en-US"/>
            </a:p>
          </p:txBody>
        </p:sp>
        <p:sp>
          <p:nvSpPr>
            <p:cNvPr id="26" name="TextBox 26"/>
            <p:cNvSpPr txBox="1"/>
            <p:nvPr/>
          </p:nvSpPr>
          <p:spPr>
            <a:xfrm>
              <a:off x="0" y="-95250"/>
              <a:ext cx="11151195" cy="733623"/>
            </a:xfrm>
            <a:prstGeom prst="rect">
              <a:avLst/>
            </a:prstGeom>
          </p:spPr>
          <p:txBody>
            <a:bodyPr lIns="0" tIns="0" rIns="0" bIns="0" rtlCol="0" anchor="t"/>
            <a:lstStyle/>
            <a:p>
              <a:pPr algn="l">
                <a:lnSpc>
                  <a:spcPts val="3750"/>
                </a:lnSpc>
              </a:pPr>
              <a:r>
                <a:rPr lang="en-US" sz="2312">
                  <a:solidFill>
                    <a:srgbClr val="00002E"/>
                  </a:solidFill>
                  <a:latin typeface="PT Sans"/>
                  <a:ea typeface="PT Sans"/>
                  <a:cs typeface="PT Sans"/>
                  <a:sym typeface="PT Sans"/>
                </a:rPr>
                <a:t>Visualization, data insights, report writing</a:t>
              </a:r>
            </a:p>
          </p:txBody>
        </p:sp>
      </p:grpSp>
      <p:grpSp>
        <p:nvGrpSpPr>
          <p:cNvPr id="27" name="Group 27"/>
          <p:cNvGrpSpPr/>
          <p:nvPr/>
        </p:nvGrpSpPr>
        <p:grpSpPr>
          <a:xfrm>
            <a:off x="8905168" y="7652698"/>
            <a:ext cx="3520231" cy="439936"/>
            <a:chOff x="0" y="0"/>
            <a:chExt cx="4693642" cy="586582"/>
          </a:xfrm>
        </p:grpSpPr>
        <p:sp>
          <p:nvSpPr>
            <p:cNvPr id="28" name="Freeform 28"/>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txBody>
            <a:bodyPr/>
            <a:lstStyle/>
            <a:p>
              <a:endParaRPr lang="en-US"/>
            </a:p>
          </p:txBody>
        </p:sp>
        <p:sp>
          <p:nvSpPr>
            <p:cNvPr id="29" name="TextBox 29"/>
            <p:cNvSpPr txBox="1"/>
            <p:nvPr/>
          </p:nvSpPr>
          <p:spPr>
            <a:xfrm>
              <a:off x="0" y="-19050"/>
              <a:ext cx="4693642" cy="605632"/>
            </a:xfrm>
            <a:prstGeom prst="rect">
              <a:avLst/>
            </a:prstGeom>
          </p:spPr>
          <p:txBody>
            <a:bodyPr lIns="0" tIns="0" rIns="0" bIns="0" rtlCol="0" anchor="t"/>
            <a:lstStyle/>
            <a:p>
              <a:pPr algn="l">
                <a:lnSpc>
                  <a:spcPts val="3437"/>
                </a:lnSpc>
              </a:pPr>
              <a:r>
                <a:rPr lang="en-US" sz="2750" b="1">
                  <a:solidFill>
                    <a:srgbClr val="00002E"/>
                  </a:solidFill>
                  <a:latin typeface="Nunito Bold"/>
                  <a:ea typeface="Nunito Bold"/>
                  <a:cs typeface="Nunito Bold"/>
                  <a:sym typeface="Nunito Bold"/>
                </a:rPr>
                <a:t>Krit Garg</a:t>
              </a:r>
            </a:p>
          </p:txBody>
        </p:sp>
      </p:grpSp>
      <p:grpSp>
        <p:nvGrpSpPr>
          <p:cNvPr id="30" name="Group 30"/>
          <p:cNvGrpSpPr/>
          <p:nvPr/>
        </p:nvGrpSpPr>
        <p:grpSpPr>
          <a:xfrm>
            <a:off x="8902340" y="8243397"/>
            <a:ext cx="8363396" cy="478780"/>
            <a:chOff x="0" y="0"/>
            <a:chExt cx="11151195" cy="638373"/>
          </a:xfrm>
        </p:grpSpPr>
        <p:sp>
          <p:nvSpPr>
            <p:cNvPr id="31" name="Freeform 31"/>
            <p:cNvSpPr/>
            <p:nvPr/>
          </p:nvSpPr>
          <p:spPr>
            <a:xfrm>
              <a:off x="0" y="0"/>
              <a:ext cx="11151195" cy="638373"/>
            </a:xfrm>
            <a:custGeom>
              <a:avLst/>
              <a:gdLst/>
              <a:ahLst/>
              <a:cxnLst/>
              <a:rect l="l" t="t" r="r" b="b"/>
              <a:pathLst>
                <a:path w="11151195" h="638373">
                  <a:moveTo>
                    <a:pt x="0" y="0"/>
                  </a:moveTo>
                  <a:lnTo>
                    <a:pt x="11151195" y="0"/>
                  </a:lnTo>
                  <a:lnTo>
                    <a:pt x="11151195" y="638373"/>
                  </a:lnTo>
                  <a:lnTo>
                    <a:pt x="0" y="638373"/>
                  </a:lnTo>
                  <a:close/>
                </a:path>
              </a:pathLst>
            </a:custGeom>
            <a:solidFill>
              <a:srgbClr val="000000">
                <a:alpha val="0"/>
              </a:srgbClr>
            </a:solidFill>
          </p:spPr>
          <p:txBody>
            <a:bodyPr/>
            <a:lstStyle/>
            <a:p>
              <a:endParaRPr lang="en-US"/>
            </a:p>
          </p:txBody>
        </p:sp>
        <p:sp>
          <p:nvSpPr>
            <p:cNvPr id="32" name="TextBox 32"/>
            <p:cNvSpPr txBox="1"/>
            <p:nvPr/>
          </p:nvSpPr>
          <p:spPr>
            <a:xfrm>
              <a:off x="0" y="-95250"/>
              <a:ext cx="11151195" cy="733623"/>
            </a:xfrm>
            <a:prstGeom prst="rect">
              <a:avLst/>
            </a:prstGeom>
          </p:spPr>
          <p:txBody>
            <a:bodyPr lIns="0" tIns="0" rIns="0" bIns="0" rtlCol="0" anchor="t"/>
            <a:lstStyle/>
            <a:p>
              <a:pPr algn="l">
                <a:lnSpc>
                  <a:spcPts val="3750"/>
                </a:lnSpc>
              </a:pPr>
              <a:r>
                <a:rPr lang="en-US" sz="2312">
                  <a:solidFill>
                    <a:srgbClr val="00002E"/>
                  </a:solidFill>
                  <a:latin typeface="PT Sans"/>
                  <a:ea typeface="PT Sans"/>
                  <a:cs typeface="PT Sans"/>
                  <a:sym typeface="PT Sans"/>
                </a:rPr>
                <a:t>Presentation design, content structure, review</a:t>
              </a:r>
            </a:p>
          </p:txBody>
        </p:sp>
      </p:grpSp>
      <p:grpSp>
        <p:nvGrpSpPr>
          <p:cNvPr id="33" name="Group 33"/>
          <p:cNvGrpSpPr/>
          <p:nvPr/>
        </p:nvGrpSpPr>
        <p:grpSpPr>
          <a:xfrm>
            <a:off x="7547829" y="7605121"/>
            <a:ext cx="877666" cy="877666"/>
            <a:chOff x="0" y="0"/>
            <a:chExt cx="1170222" cy="1170222"/>
          </a:xfrm>
        </p:grpSpPr>
        <p:grpSp>
          <p:nvGrpSpPr>
            <p:cNvPr id="34" name="Group 34"/>
            <p:cNvGrpSpPr/>
            <p:nvPr/>
          </p:nvGrpSpPr>
          <p:grpSpPr>
            <a:xfrm>
              <a:off x="0" y="0"/>
              <a:ext cx="1170222" cy="1170222"/>
              <a:chOff x="0" y="0"/>
              <a:chExt cx="935633" cy="935633"/>
            </a:xfrm>
          </p:grpSpPr>
          <p:sp>
            <p:nvSpPr>
              <p:cNvPr id="35" name="Freeform 35"/>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F3F3FF"/>
              </a:solidFill>
            </p:spPr>
            <p:txBody>
              <a:bodyPr/>
              <a:lstStyle/>
              <a:p>
                <a:endParaRPr lang="en-US"/>
              </a:p>
            </p:txBody>
          </p:sp>
          <p:sp>
            <p:nvSpPr>
              <p:cNvPr id="36" name="Freeform 36"/>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2D4DF2"/>
              </a:solidFill>
            </p:spPr>
            <p:txBody>
              <a:bodyPr/>
              <a:lstStyle/>
              <a:p>
                <a:endParaRPr lang="en-US"/>
              </a:p>
            </p:txBody>
          </p:sp>
        </p:grpSp>
        <p:grpSp>
          <p:nvGrpSpPr>
            <p:cNvPr id="37" name="Group 37"/>
            <p:cNvGrpSpPr/>
            <p:nvPr/>
          </p:nvGrpSpPr>
          <p:grpSpPr>
            <a:xfrm>
              <a:off x="82016" y="82016"/>
              <a:ext cx="1006190" cy="1006190"/>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txBody>
              <a:bodyPr/>
              <a:lstStyle/>
              <a:p>
                <a:endParaRPr lang="en-US" dirty="0"/>
              </a:p>
            </p:txBody>
          </p:sp>
        </p:grpSp>
      </p:grpSp>
      <p:grpSp>
        <p:nvGrpSpPr>
          <p:cNvPr id="39" name="Group 39"/>
          <p:cNvGrpSpPr/>
          <p:nvPr/>
        </p:nvGrpSpPr>
        <p:grpSpPr>
          <a:xfrm>
            <a:off x="7543777" y="2610891"/>
            <a:ext cx="944836" cy="944836"/>
            <a:chOff x="0" y="0"/>
            <a:chExt cx="935633" cy="935633"/>
          </a:xfrm>
        </p:grpSpPr>
        <p:sp>
          <p:nvSpPr>
            <p:cNvPr id="40" name="Freeform 40"/>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F3F3FF"/>
            </a:solidFill>
          </p:spPr>
          <p:txBody>
            <a:bodyPr/>
            <a:lstStyle/>
            <a:p>
              <a:endParaRPr lang="en-US"/>
            </a:p>
          </p:txBody>
        </p:sp>
        <p:sp>
          <p:nvSpPr>
            <p:cNvPr id="41" name="Freeform 41"/>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2D4DF2"/>
            </a:solidFill>
          </p:spPr>
          <p:txBody>
            <a:bodyPr/>
            <a:lstStyle/>
            <a:p>
              <a:endParaRPr lang="en-US"/>
            </a:p>
          </p:txBody>
        </p:sp>
      </p:grpSp>
      <p:grpSp>
        <p:nvGrpSpPr>
          <p:cNvPr id="42" name="Group 42"/>
          <p:cNvGrpSpPr/>
          <p:nvPr/>
        </p:nvGrpSpPr>
        <p:grpSpPr>
          <a:xfrm>
            <a:off x="7605080" y="2672195"/>
            <a:ext cx="822229" cy="822229"/>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p:spPr>
          <p:txBody>
            <a:bodyPr/>
            <a:lstStyle/>
            <a:p>
              <a:endParaRPr lang="en-US"/>
            </a:p>
          </p:txBody>
        </p:sp>
      </p:grpSp>
      <p:grpSp>
        <p:nvGrpSpPr>
          <p:cNvPr id="44" name="Group 44"/>
          <p:cNvGrpSpPr/>
          <p:nvPr/>
        </p:nvGrpSpPr>
        <p:grpSpPr>
          <a:xfrm>
            <a:off x="7566152" y="6039259"/>
            <a:ext cx="922437" cy="922437"/>
            <a:chOff x="0" y="0"/>
            <a:chExt cx="1229916" cy="1229916"/>
          </a:xfrm>
        </p:grpSpPr>
        <p:grpSp>
          <p:nvGrpSpPr>
            <p:cNvPr id="45" name="Group 45"/>
            <p:cNvGrpSpPr/>
            <p:nvPr/>
          </p:nvGrpSpPr>
          <p:grpSpPr>
            <a:xfrm>
              <a:off x="0" y="0"/>
              <a:ext cx="1229916" cy="1229916"/>
              <a:chOff x="0" y="0"/>
              <a:chExt cx="935633" cy="935633"/>
            </a:xfrm>
          </p:grpSpPr>
          <p:sp>
            <p:nvSpPr>
              <p:cNvPr id="46" name="Freeform 46"/>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F3F3FF"/>
              </a:solidFill>
            </p:spPr>
            <p:txBody>
              <a:bodyPr/>
              <a:lstStyle/>
              <a:p>
                <a:endParaRPr lang="en-US"/>
              </a:p>
            </p:txBody>
          </p:sp>
          <p:sp>
            <p:nvSpPr>
              <p:cNvPr id="47" name="Freeform 47"/>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2D4DF2"/>
              </a:solidFill>
            </p:spPr>
            <p:txBody>
              <a:bodyPr/>
              <a:lstStyle/>
              <a:p>
                <a:endParaRPr lang="en-US"/>
              </a:p>
            </p:txBody>
          </p:sp>
        </p:grpSp>
        <p:grpSp>
          <p:nvGrpSpPr>
            <p:cNvPr id="48" name="Group 48"/>
            <p:cNvGrpSpPr/>
            <p:nvPr/>
          </p:nvGrpSpPr>
          <p:grpSpPr>
            <a:xfrm>
              <a:off x="86199" y="25042"/>
              <a:ext cx="1057517" cy="1118674"/>
              <a:chOff x="0" y="-47005"/>
              <a:chExt cx="812800" cy="859805"/>
            </a:xfrm>
          </p:grpSpPr>
          <p:sp>
            <p:nvSpPr>
              <p:cNvPr id="49" name="Freeform 49"/>
              <p:cNvSpPr/>
              <p:nvPr/>
            </p:nvSpPr>
            <p:spPr>
              <a:xfrm>
                <a:off x="0" y="-47005"/>
                <a:ext cx="812800" cy="85980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dirty="0"/>
              </a:p>
            </p:txBody>
          </p:sp>
        </p:grpSp>
      </p:grpSp>
      <p:grpSp>
        <p:nvGrpSpPr>
          <p:cNvPr id="50" name="Group 50"/>
          <p:cNvGrpSpPr/>
          <p:nvPr/>
        </p:nvGrpSpPr>
        <p:grpSpPr>
          <a:xfrm>
            <a:off x="7543777" y="4333689"/>
            <a:ext cx="922437" cy="922437"/>
            <a:chOff x="0" y="0"/>
            <a:chExt cx="1229916" cy="1229916"/>
          </a:xfrm>
        </p:grpSpPr>
        <p:grpSp>
          <p:nvGrpSpPr>
            <p:cNvPr id="51" name="Group 51"/>
            <p:cNvGrpSpPr/>
            <p:nvPr/>
          </p:nvGrpSpPr>
          <p:grpSpPr>
            <a:xfrm>
              <a:off x="0" y="0"/>
              <a:ext cx="1229916" cy="1229916"/>
              <a:chOff x="0" y="0"/>
              <a:chExt cx="935633" cy="935633"/>
            </a:xfrm>
          </p:grpSpPr>
          <p:sp>
            <p:nvSpPr>
              <p:cNvPr id="52" name="Freeform 52"/>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F3F3FF"/>
              </a:solidFill>
            </p:spPr>
            <p:txBody>
              <a:bodyPr/>
              <a:lstStyle/>
              <a:p>
                <a:endParaRPr lang="en-US"/>
              </a:p>
            </p:txBody>
          </p:sp>
          <p:sp>
            <p:nvSpPr>
              <p:cNvPr id="53" name="Freeform 53"/>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2D4DF2"/>
              </a:solidFill>
            </p:spPr>
            <p:txBody>
              <a:bodyPr/>
              <a:lstStyle/>
              <a:p>
                <a:endParaRPr lang="en-US"/>
              </a:p>
            </p:txBody>
          </p:sp>
        </p:grpSp>
        <p:grpSp>
          <p:nvGrpSpPr>
            <p:cNvPr id="54" name="Group 54"/>
            <p:cNvGrpSpPr/>
            <p:nvPr/>
          </p:nvGrpSpPr>
          <p:grpSpPr>
            <a:xfrm>
              <a:off x="86199" y="86199"/>
              <a:ext cx="1057517" cy="1057517"/>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a:stretch>
              </a:blipFill>
            </p:spPr>
            <p:txBody>
              <a:bodyPr/>
              <a:lstStyle/>
              <a:p>
                <a:endParaRPr lang="en-US"/>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479</Words>
  <Application>Microsoft Macintosh PowerPoint</Application>
  <PresentationFormat>Custom</PresentationFormat>
  <Paragraphs>118</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Nunito Bold</vt:lpstr>
      <vt:lpstr>PT Sans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Zipfs-Law-in-Song-Lyrics-A-Case-Study-on-Lady-Gaga.pptx</dc:title>
  <cp:lastModifiedBy>Green Hacker</cp:lastModifiedBy>
  <cp:revision>3</cp:revision>
  <dcterms:created xsi:type="dcterms:W3CDTF">2006-08-16T00:00:00Z</dcterms:created>
  <dcterms:modified xsi:type="dcterms:W3CDTF">2025-05-04T14:08:46Z</dcterms:modified>
  <dc:identifier>DAGmfcGCc1Q</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2025-05-04T14:06:44Z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3ac7abdc-f5ec-4e9a-96fd-56889f5d1d3e</vt:lpwstr>
  </property>
  <property fmtid="{D5CDD505-2E9C-101B-9397-08002B2CF9AE}" pid="7" name="MSIP_Label_defa4170-0d19-0005-0004-bc88714345d2_ActionId">
    <vt:lpwstr>1615385f-a196-4780-9500-499652a0da26</vt:lpwstr>
  </property>
  <property fmtid="{D5CDD505-2E9C-101B-9397-08002B2CF9AE}" pid="8" name="MSIP_Label_defa4170-0d19-0005-0004-bc88714345d2_ContentBits">
    <vt:lpwstr>0</vt:lpwstr>
  </property>
  <property fmtid="{D5CDD505-2E9C-101B-9397-08002B2CF9AE}" pid="9" name="MSIP_Label_defa4170-0d19-0005-0004-bc88714345d2_Tag">
    <vt:lpwstr>50, 3, 0, 1</vt:lpwstr>
  </property>
</Properties>
</file>